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259" r:id="rId3"/>
    <p:sldId id="271" r:id="rId4"/>
    <p:sldId id="272" r:id="rId5"/>
    <p:sldId id="273" r:id="rId6"/>
    <p:sldId id="260" r:id="rId7"/>
    <p:sldId id="261" r:id="rId8"/>
    <p:sldId id="275" r:id="rId9"/>
    <p:sldId id="276" r:id="rId10"/>
    <p:sldId id="277" r:id="rId11"/>
    <p:sldId id="278" r:id="rId12"/>
    <p:sldId id="262" r:id="rId13"/>
    <p:sldId id="263" r:id="rId14"/>
    <p:sldId id="279" r:id="rId15"/>
    <p:sldId id="280" r:id="rId16"/>
    <p:sldId id="281" r:id="rId17"/>
    <p:sldId id="282" r:id="rId18"/>
    <p:sldId id="283" r:id="rId19"/>
    <p:sldId id="284" r:id="rId20"/>
    <p:sldId id="285" r:id="rId21"/>
    <p:sldId id="286" r:id="rId22"/>
    <p:sldId id="287" r:id="rId23"/>
    <p:sldId id="288" r:id="rId24"/>
    <p:sldId id="289" r:id="rId25"/>
    <p:sldId id="269" r:id="rId26"/>
    <p:sldId id="290" r:id="rId27"/>
    <p:sldId id="29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660"/>
  </p:normalViewPr>
  <p:slideViewPr>
    <p:cSldViewPr snapToGrid="0">
      <p:cViewPr varScale="1">
        <p:scale>
          <a:sx n="74" d="100"/>
          <a:sy n="74"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20133-5FC3-427B-B88E-88493D850C26}" type="datetimeFigureOut">
              <a:rPr lang="en-IN" smtClean="0"/>
              <a:t>03-08-2020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B8A89-323F-447F-A042-616F55659E2A}" type="slidenum">
              <a:rPr lang="en-IN" smtClean="0"/>
              <a:t>‹#›</a:t>
            </a:fld>
            <a:endParaRPr lang="en-IN"/>
          </a:p>
        </p:txBody>
      </p:sp>
    </p:spTree>
    <p:extLst>
      <p:ext uri="{BB962C8B-B14F-4D97-AF65-F5344CB8AC3E}">
        <p14:creationId xmlns:p14="http://schemas.microsoft.com/office/powerpoint/2010/main" val="156475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48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bf0f624f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bf0f624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274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bf0f624f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bf0f624f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73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bf0f624f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bf0f624f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07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bf0f624fa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bf0f624f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1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bf0f624f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bf0f624fa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48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bf0f624fa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bf0f624fa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35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8/3/2020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www.who.int/features/factfiles/mental_health/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p:nvPr/>
        </p:nvSpPr>
        <p:spPr>
          <a:xfrm>
            <a:off x="1507067" y="1239400"/>
            <a:ext cx="8146800" cy="859200"/>
          </a:xfrm>
          <a:prstGeom prst="rect">
            <a:avLst/>
          </a:prstGeom>
          <a:noFill/>
          <a:ln>
            <a:noFill/>
          </a:ln>
        </p:spPr>
        <p:txBody>
          <a:bodyPr spcFirstLastPara="1" wrap="square" lIns="121900" tIns="121900" rIns="121900" bIns="121900" anchor="t" anchorCtr="0">
            <a:noAutofit/>
          </a:bodyPr>
          <a:lstStyle/>
          <a:p>
            <a:endParaRPr sz="2400">
              <a:latin typeface="Trebuchet MS"/>
              <a:ea typeface="Trebuchet MS"/>
              <a:cs typeface="Trebuchet MS"/>
              <a:sym typeface="Trebuchet MS"/>
            </a:endParaRPr>
          </a:p>
        </p:txBody>
      </p:sp>
      <p:sp>
        <p:nvSpPr>
          <p:cNvPr id="144" name="Google Shape;144;p18"/>
          <p:cNvSpPr txBox="1"/>
          <p:nvPr/>
        </p:nvSpPr>
        <p:spPr>
          <a:xfrm>
            <a:off x="1189833" y="884000"/>
            <a:ext cx="7585200" cy="1570000"/>
          </a:xfrm>
          <a:prstGeom prst="rect">
            <a:avLst/>
          </a:prstGeom>
          <a:noFill/>
          <a:ln>
            <a:noFill/>
          </a:ln>
        </p:spPr>
        <p:txBody>
          <a:bodyPr spcFirstLastPara="1" wrap="square" lIns="121900" tIns="121900" rIns="121900" bIns="121900" anchor="t" anchorCtr="0">
            <a:noAutofit/>
          </a:bodyPr>
          <a:lstStyle/>
          <a:p>
            <a:r>
              <a:rPr lang="en" sz="4800" b="1" dirty="0">
                <a:effectLst>
                  <a:outerShdw blurRad="38100" dist="38100" dir="2700000" algn="tl">
                    <a:srgbClr val="000000">
                      <a:alpha val="43137"/>
                    </a:srgbClr>
                  </a:outerShdw>
                </a:effectLst>
                <a:latin typeface="Trebuchet MS"/>
                <a:ea typeface="Trebuchet MS"/>
                <a:cs typeface="Trebuchet MS"/>
                <a:sym typeface="Trebuchet MS"/>
              </a:rPr>
              <a:t>Mental Health </a:t>
            </a:r>
            <a:r>
              <a:rPr lang="en" sz="4800" b="1" dirty="0" smtClean="0">
                <a:effectLst>
                  <a:outerShdw blurRad="38100" dist="38100" dir="2700000" algn="tl">
                    <a:srgbClr val="000000">
                      <a:alpha val="43137"/>
                    </a:srgbClr>
                  </a:outerShdw>
                </a:effectLst>
                <a:latin typeface="Trebuchet MS"/>
                <a:ea typeface="Trebuchet MS"/>
                <a:cs typeface="Trebuchet MS"/>
                <a:sym typeface="Trebuchet MS"/>
              </a:rPr>
              <a:t>Analysis </a:t>
            </a:r>
            <a:r>
              <a:rPr lang="en" sz="4000" b="1" dirty="0" smtClean="0">
                <a:effectLst>
                  <a:outerShdw blurRad="38100" dist="38100" dir="2700000" algn="tl">
                    <a:srgbClr val="000000">
                      <a:alpha val="43137"/>
                    </a:srgbClr>
                  </a:outerShdw>
                </a:effectLst>
                <a:latin typeface="Trebuchet MS"/>
                <a:ea typeface="Trebuchet MS"/>
                <a:cs typeface="Trebuchet MS"/>
                <a:sym typeface="Trebuchet MS"/>
              </a:rPr>
              <a:t>ChatBot INSPRED</a:t>
            </a:r>
            <a:endParaRPr sz="4000" b="1" dirty="0">
              <a:effectLst>
                <a:outerShdw blurRad="38100" dist="38100" dir="2700000" algn="tl">
                  <a:srgbClr val="000000">
                    <a:alpha val="43137"/>
                  </a:srgbClr>
                </a:outerShdw>
              </a:effectLst>
              <a:highlight>
                <a:srgbClr val="D9D9D9"/>
              </a:highlight>
              <a:latin typeface="Trebuchet MS"/>
              <a:ea typeface="Trebuchet MS"/>
              <a:cs typeface="Trebuchet MS"/>
              <a:sym typeface="Trebuchet MS"/>
            </a:endParaRPr>
          </a:p>
        </p:txBody>
      </p:sp>
      <p:pic>
        <p:nvPicPr>
          <p:cNvPr id="145" name="Google Shape;145;p18"/>
          <p:cNvPicPr preferRelativeResize="0"/>
          <p:nvPr/>
        </p:nvPicPr>
        <p:blipFill>
          <a:blip r:embed="rId3">
            <a:alphaModFix/>
          </a:blip>
          <a:stretch>
            <a:fillRect/>
          </a:stretch>
        </p:blipFill>
        <p:spPr>
          <a:xfrm>
            <a:off x="3251850" y="4465001"/>
            <a:ext cx="2844165" cy="1895433"/>
          </a:xfrm>
          <a:prstGeom prst="rect">
            <a:avLst/>
          </a:prstGeom>
          <a:noFill/>
          <a:ln>
            <a:noFill/>
          </a:ln>
        </p:spPr>
      </p:pic>
      <p:pic>
        <p:nvPicPr>
          <p:cNvPr id="146" name="Google Shape;146;p18"/>
          <p:cNvPicPr preferRelativeResize="0"/>
          <p:nvPr/>
        </p:nvPicPr>
        <p:blipFill>
          <a:blip r:embed="rId4">
            <a:alphaModFix/>
          </a:blip>
          <a:stretch>
            <a:fillRect/>
          </a:stretch>
        </p:blipFill>
        <p:spPr>
          <a:xfrm>
            <a:off x="264667" y="4408601"/>
            <a:ext cx="3245568" cy="2008233"/>
          </a:xfrm>
          <a:prstGeom prst="rect">
            <a:avLst/>
          </a:prstGeom>
          <a:noFill/>
          <a:ln>
            <a:noFill/>
          </a:ln>
        </p:spPr>
      </p:pic>
      <p:sp>
        <p:nvSpPr>
          <p:cNvPr id="147" name="Google Shape;147;p18"/>
          <p:cNvSpPr txBox="1"/>
          <p:nvPr/>
        </p:nvSpPr>
        <p:spPr>
          <a:xfrm>
            <a:off x="4691366" y="4465000"/>
            <a:ext cx="6938980" cy="1669200"/>
          </a:xfrm>
          <a:prstGeom prst="rect">
            <a:avLst/>
          </a:prstGeom>
          <a:noFill/>
          <a:ln>
            <a:noFill/>
          </a:ln>
        </p:spPr>
        <p:txBody>
          <a:bodyPr spcFirstLastPara="1" wrap="square" lIns="121900" tIns="121900" rIns="121900" bIns="121900" anchor="t" anchorCtr="0">
            <a:noAutofit/>
          </a:bodyPr>
          <a:lstStyle/>
          <a:p>
            <a:pPr marL="1828754"/>
            <a:r>
              <a:rPr lang="en" sz="2400" b="1" dirty="0">
                <a:latin typeface="Trebuchet MS"/>
                <a:ea typeface="Trebuchet MS"/>
                <a:cs typeface="Trebuchet MS"/>
                <a:sym typeface="Trebuchet MS"/>
              </a:rPr>
              <a:t>By: Aryan D.M –16UG08006</a:t>
            </a:r>
          </a:p>
          <a:p>
            <a:pPr marL="1828754"/>
            <a:r>
              <a:rPr lang="en" sz="2400" b="1" dirty="0">
                <a:latin typeface="Trebuchet MS"/>
                <a:ea typeface="Trebuchet MS"/>
                <a:cs typeface="Trebuchet MS"/>
                <a:sym typeface="Trebuchet MS"/>
              </a:rPr>
              <a:t>      Melvin Derrick – 16UG08021</a:t>
            </a:r>
          </a:p>
          <a:p>
            <a:pPr marL="1828754"/>
            <a:r>
              <a:rPr lang="en" sz="2400" b="1" dirty="0">
                <a:latin typeface="Trebuchet MS"/>
                <a:ea typeface="Trebuchet MS"/>
                <a:cs typeface="Trebuchet MS"/>
                <a:sym typeface="Trebuchet MS"/>
              </a:rPr>
              <a:t>      Sowjanya – 16UG08057</a:t>
            </a:r>
          </a:p>
          <a:p>
            <a:pPr marL="1828754"/>
            <a:r>
              <a:rPr lang="en" sz="2400" b="1" dirty="0">
                <a:latin typeface="Trebuchet MS"/>
                <a:ea typeface="Trebuchet MS"/>
                <a:cs typeface="Trebuchet MS"/>
                <a:sym typeface="Trebuchet MS"/>
              </a:rPr>
              <a:t>      Srikanth S – 16UG08059</a:t>
            </a:r>
            <a:endParaRPr sz="2400" b="1" dirty="0">
              <a:latin typeface="Trebuchet MS"/>
              <a:ea typeface="Trebuchet MS"/>
              <a:cs typeface="Trebuchet MS"/>
              <a:sym typeface="Trebuchet MS"/>
            </a:endParaRPr>
          </a:p>
        </p:txBody>
      </p:sp>
    </p:spTree>
    <p:extLst>
      <p:ext uri="{BB962C8B-B14F-4D97-AF65-F5344CB8AC3E}">
        <p14:creationId xmlns:p14="http://schemas.microsoft.com/office/powerpoint/2010/main" val="1522987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
            <a:ext cx="8596800" cy="109591"/>
          </a:xfrm>
        </p:spPr>
        <p:txBody>
          <a:bodyPr>
            <a:normAutofit fontScale="90000"/>
          </a:bodyPr>
          <a:lstStyle/>
          <a:p>
            <a:endParaRPr lang="en-IN" dirty="0"/>
          </a:p>
        </p:txBody>
      </p:sp>
      <p:sp>
        <p:nvSpPr>
          <p:cNvPr id="3" name="Text Placeholder 2"/>
          <p:cNvSpPr>
            <a:spLocks noGrp="1"/>
          </p:cNvSpPr>
          <p:nvPr>
            <p:ph type="body" idx="1"/>
          </p:nvPr>
        </p:nvSpPr>
        <p:spPr>
          <a:xfrm>
            <a:off x="677333" y="356171"/>
            <a:ext cx="8596800" cy="5685219"/>
          </a:xfrm>
        </p:spPr>
        <p:txBody>
          <a:bodyPr/>
          <a:lstStyle/>
          <a:p>
            <a:pPr marL="211661" indent="0">
              <a:buNone/>
            </a:pPr>
            <a:endParaRPr lang="en-IN" dirty="0" smtClean="0"/>
          </a:p>
          <a:p>
            <a:pPr marL="211661" indent="0">
              <a:buNone/>
            </a:pPr>
            <a:r>
              <a:rPr lang="en-IN" dirty="0" smtClean="0"/>
              <a:t>Ln[5]: </a:t>
            </a:r>
            <a:r>
              <a:rPr lang="en-IN" dirty="0"/>
              <a:t>The paper by M. </a:t>
            </a:r>
            <a:r>
              <a:rPr lang="en-IN" dirty="0" err="1"/>
              <a:t>Srividya</a:t>
            </a:r>
            <a:r>
              <a:rPr lang="en-IN" dirty="0"/>
              <a:t> &amp; S. Mohanavalli1 &amp; N. </a:t>
            </a:r>
            <a:r>
              <a:rPr lang="en-IN" dirty="0" err="1"/>
              <a:t>Bhalaji</a:t>
            </a:r>
            <a:r>
              <a:rPr lang="en-IN" dirty="0"/>
              <a:t> [5] discussed about the </a:t>
            </a:r>
            <a:r>
              <a:rPr lang="en-IN" dirty="0" err="1"/>
              <a:t>Behavioral</a:t>
            </a:r>
            <a:r>
              <a:rPr lang="en-IN" dirty="0"/>
              <a:t> </a:t>
            </a:r>
            <a:r>
              <a:rPr lang="en-IN" dirty="0" err="1"/>
              <a:t>Modeling</a:t>
            </a:r>
            <a:r>
              <a:rPr lang="en-IN" dirty="0"/>
              <a:t> for Mental Health using Machine Learning Algorithms. The aim of this research work is to identify the individuals who are mentally distressed in the target population. These individuals need special attention in order to mentally balanced population. The basic form of getting to know about individuals in a population is to get responses for common benchmarked questions and rate them depending on their responses. This research is a pilot work for further in depth study about different kinds of mental illness</a:t>
            </a:r>
            <a:r>
              <a:rPr lang="en-IN" dirty="0" smtClean="0"/>
              <a:t>.</a:t>
            </a:r>
          </a:p>
          <a:p>
            <a:pPr marL="211661" indent="0">
              <a:buNone/>
            </a:pPr>
            <a:endParaRPr lang="en-IN" dirty="0"/>
          </a:p>
          <a:p>
            <a:pPr marL="211661" indent="0">
              <a:buNone/>
            </a:pPr>
            <a:r>
              <a:rPr lang="en-IN" dirty="0" smtClean="0"/>
              <a:t>Ln[6]: </a:t>
            </a:r>
            <a:r>
              <a:rPr lang="en-IN" dirty="0" err="1"/>
              <a:t>Ms.</a:t>
            </a:r>
            <a:r>
              <a:rPr lang="en-IN" dirty="0"/>
              <a:t> </a:t>
            </a:r>
            <a:r>
              <a:rPr lang="en-IN" dirty="0" err="1"/>
              <a:t>Sumathi</a:t>
            </a:r>
            <a:r>
              <a:rPr lang="en-IN" dirty="0"/>
              <a:t> M.R., Research Scholar, and </a:t>
            </a:r>
            <a:r>
              <a:rPr lang="en-IN" dirty="0" err="1"/>
              <a:t>Dr.</a:t>
            </a:r>
            <a:r>
              <a:rPr lang="en-IN" dirty="0"/>
              <a:t> B. </a:t>
            </a:r>
            <a:r>
              <a:rPr lang="en-IN" dirty="0" err="1"/>
              <a:t>Poorna</a:t>
            </a:r>
            <a:r>
              <a:rPr lang="en-IN" dirty="0"/>
              <a:t> [6] they proposed about the Prediction of Mental Health Problems Among Children Using Machine Learning Techniques. Machine learning Techniques are currently well suited for </a:t>
            </a:r>
            <a:r>
              <a:rPr lang="en-IN" dirty="0" err="1"/>
              <a:t>analyzing</a:t>
            </a:r>
            <a:r>
              <a:rPr lang="en-IN" dirty="0"/>
              <a:t> medical data and diagnosing the problem. This research has identified eight machine learning techniques and has compared their performances on different measures of accuracy in diagnosing five basic mental health problems. </a:t>
            </a:r>
          </a:p>
        </p:txBody>
      </p:sp>
    </p:spTree>
    <p:extLst>
      <p:ext uri="{BB962C8B-B14F-4D97-AF65-F5344CB8AC3E}">
        <p14:creationId xmlns:p14="http://schemas.microsoft.com/office/powerpoint/2010/main" val="3086482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7228"/>
          </a:xfrm>
        </p:spPr>
        <p:txBody>
          <a:bodyPr/>
          <a:lstStyle/>
          <a:p>
            <a:r>
              <a:rPr lang="en-IN" dirty="0" smtClean="0"/>
              <a:t>Software and Hardware Requirements</a:t>
            </a:r>
            <a:endParaRPr lang="en-IN" dirty="0"/>
          </a:p>
        </p:txBody>
      </p:sp>
      <p:sp>
        <p:nvSpPr>
          <p:cNvPr id="3" name="Content Placeholder 2"/>
          <p:cNvSpPr>
            <a:spLocks noGrp="1"/>
          </p:cNvSpPr>
          <p:nvPr>
            <p:ph idx="1"/>
          </p:nvPr>
        </p:nvSpPr>
        <p:spPr>
          <a:xfrm>
            <a:off x="677334" y="1700011"/>
            <a:ext cx="8596668" cy="4341351"/>
          </a:xfrm>
        </p:spPr>
        <p:txBody>
          <a:bodyPr/>
          <a:lstStyle/>
          <a:p>
            <a:r>
              <a:rPr lang="en-IN" b="1" dirty="0"/>
              <a:t>Hardware Platform: </a:t>
            </a:r>
            <a:endParaRPr lang="en-IN" dirty="0"/>
          </a:p>
          <a:p>
            <a:pPr marL="0" indent="0">
              <a:buNone/>
            </a:pPr>
            <a:r>
              <a:rPr lang="en-GB" dirty="0" smtClean="0"/>
              <a:t>      </a:t>
            </a:r>
            <a:r>
              <a:rPr lang="en-GB" dirty="0"/>
              <a:t>Intel/AMD Processor or any other compatible Processor, 1GHz or greater </a:t>
            </a:r>
            <a:endParaRPr lang="en-GB" dirty="0" smtClean="0"/>
          </a:p>
          <a:p>
            <a:pPr marL="0" indent="0">
              <a:buNone/>
            </a:pPr>
            <a:r>
              <a:rPr lang="en-GB" dirty="0" smtClean="0"/>
              <a:t>      Minimum 500 B of RAM capacity or more </a:t>
            </a:r>
          </a:p>
          <a:p>
            <a:pPr marL="0" indent="0">
              <a:buNone/>
            </a:pPr>
            <a:r>
              <a:rPr lang="en-GB" dirty="0" smtClean="0"/>
              <a:t>      </a:t>
            </a:r>
            <a:r>
              <a:rPr lang="en-GB" dirty="0"/>
              <a:t>Recommended hard disk space of 1 GB or more </a:t>
            </a:r>
            <a:endParaRPr lang="en-GB" dirty="0" smtClean="0"/>
          </a:p>
          <a:p>
            <a:pPr marL="0" indent="0">
              <a:buNone/>
            </a:pPr>
            <a:endParaRPr lang="en-GB" dirty="0" smtClean="0"/>
          </a:p>
          <a:p>
            <a:r>
              <a:rPr lang="en-IN" b="1" dirty="0"/>
              <a:t>Software Platform: </a:t>
            </a:r>
            <a:endParaRPr lang="en-IN" dirty="0"/>
          </a:p>
          <a:p>
            <a:pPr marL="0" indent="0">
              <a:buNone/>
            </a:pPr>
            <a:r>
              <a:rPr lang="en-IN" dirty="0" smtClean="0"/>
              <a:t>      </a:t>
            </a:r>
            <a:r>
              <a:rPr lang="en-IN" dirty="0"/>
              <a:t>Operating system : Windows/Linux/Mac </a:t>
            </a:r>
            <a:endParaRPr lang="en-IN" dirty="0" smtClean="0"/>
          </a:p>
          <a:p>
            <a:pPr marL="0" indent="0">
              <a:buNone/>
            </a:pPr>
            <a:r>
              <a:rPr lang="en-IN" dirty="0"/>
              <a:t> </a:t>
            </a:r>
            <a:r>
              <a:rPr lang="en-IN" dirty="0" smtClean="0"/>
              <a:t>     </a:t>
            </a:r>
            <a:r>
              <a:rPr lang="en-IN" dirty="0"/>
              <a:t>Technology Used : </a:t>
            </a:r>
            <a:r>
              <a:rPr lang="en-IN" dirty="0" err="1"/>
              <a:t>Rectjs</a:t>
            </a:r>
            <a:r>
              <a:rPr lang="en-IN" dirty="0"/>
              <a:t> </a:t>
            </a:r>
          </a:p>
          <a:p>
            <a:pPr marL="0" indent="0">
              <a:buNone/>
            </a:pPr>
            <a:r>
              <a:rPr lang="en-IN" dirty="0" smtClean="0"/>
              <a:t>      </a:t>
            </a:r>
            <a:r>
              <a:rPr lang="en-IN" dirty="0"/>
              <a:t>IDE : </a:t>
            </a:r>
            <a:r>
              <a:rPr lang="en-IN" dirty="0" err="1"/>
              <a:t>Jupitar</a:t>
            </a:r>
            <a:r>
              <a:rPr lang="en-IN" dirty="0"/>
              <a:t> Lab Python </a:t>
            </a:r>
            <a:endParaRPr lang="en-IN" dirty="0" smtClean="0"/>
          </a:p>
          <a:p>
            <a:pPr marL="0" indent="0">
              <a:buNone/>
            </a:pPr>
            <a:r>
              <a:rPr lang="en-IN" dirty="0"/>
              <a:t> </a:t>
            </a:r>
            <a:r>
              <a:rPr lang="en-IN" dirty="0" smtClean="0"/>
              <a:t>     </a:t>
            </a:r>
            <a:r>
              <a:rPr lang="en-IN" dirty="0"/>
              <a:t>Framework : Java Script </a:t>
            </a:r>
          </a:p>
          <a:p>
            <a:pPr marL="0" indent="0">
              <a:buNone/>
            </a:pPr>
            <a:endParaRPr lang="en-GB" dirty="0"/>
          </a:p>
          <a:p>
            <a:endParaRPr lang="en-IN" dirty="0"/>
          </a:p>
        </p:txBody>
      </p:sp>
    </p:spTree>
    <p:extLst>
      <p:ext uri="{BB962C8B-B14F-4D97-AF65-F5344CB8AC3E}">
        <p14:creationId xmlns:p14="http://schemas.microsoft.com/office/powerpoint/2010/main" val="2324669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677333" y="315076"/>
            <a:ext cx="8596800" cy="849329"/>
          </a:xfrm>
          <a:prstGeom prst="rect">
            <a:avLst/>
          </a:prstGeom>
        </p:spPr>
        <p:txBody>
          <a:bodyPr spcFirstLastPara="1" vert="horz" wrap="square" lIns="91433" tIns="45700" rIns="91433" bIns="45700" rtlCol="0" anchor="t" anchorCtr="0">
            <a:noAutofit/>
          </a:bodyPr>
          <a:lstStyle/>
          <a:p>
            <a:pPr>
              <a:spcBef>
                <a:spcPts val="0"/>
              </a:spcBef>
            </a:pPr>
            <a:r>
              <a:rPr lang="en" dirty="0" smtClean="0"/>
              <a:t>System Development Process</a:t>
            </a:r>
            <a:endParaRPr dirty="0"/>
          </a:p>
        </p:txBody>
      </p:sp>
      <p:sp>
        <p:nvSpPr>
          <p:cNvPr id="210" name="Google Shape;210;p27"/>
          <p:cNvSpPr txBox="1">
            <a:spLocks noGrp="1"/>
          </p:cNvSpPr>
          <p:nvPr>
            <p:ph type="body" idx="1"/>
          </p:nvPr>
        </p:nvSpPr>
        <p:spPr>
          <a:xfrm>
            <a:off x="4835703" y="1260296"/>
            <a:ext cx="7260404" cy="5191875"/>
          </a:xfrm>
          <a:prstGeom prst="rect">
            <a:avLst/>
          </a:prstGeom>
        </p:spPr>
        <p:txBody>
          <a:bodyPr spcFirstLastPara="1" vert="horz" wrap="square" lIns="91433" tIns="45700" rIns="91433" bIns="45700" rtlCol="0" anchor="t" anchorCtr="0">
            <a:noAutofit/>
          </a:bodyPr>
          <a:lstStyle/>
          <a:p>
            <a:pPr marL="0" indent="0">
              <a:lnSpc>
                <a:spcPct val="150000"/>
              </a:lnSpc>
              <a:spcBef>
                <a:spcPts val="1600"/>
              </a:spcBef>
              <a:buClr>
                <a:schemeClr val="dk1"/>
              </a:buClr>
              <a:buSzPts val="1100"/>
              <a:buNone/>
            </a:pPr>
            <a:r>
              <a:rPr lang="en" sz="1600" b="1" dirty="0">
                <a:solidFill>
                  <a:schemeClr val="dk1"/>
                </a:solidFill>
                <a:latin typeface="Arial"/>
                <a:ea typeface="Arial"/>
                <a:cs typeface="Arial"/>
                <a:sym typeface="Arial"/>
              </a:rPr>
              <a:t> </a:t>
            </a:r>
            <a:r>
              <a:rPr lang="en" b="1" dirty="0">
                <a:solidFill>
                  <a:schemeClr val="dk1"/>
                </a:solidFill>
                <a:latin typeface="Arial"/>
                <a:ea typeface="Arial"/>
                <a:cs typeface="Arial"/>
                <a:sym typeface="Arial"/>
              </a:rPr>
              <a:t>EXISTING SYSTEM:</a:t>
            </a:r>
            <a:endParaRPr b="1" dirty="0">
              <a:solidFill>
                <a:schemeClr val="dk1"/>
              </a:solidFill>
              <a:latin typeface="Arial"/>
              <a:ea typeface="Arial"/>
              <a:cs typeface="Arial"/>
              <a:sym typeface="Arial"/>
            </a:endParaRPr>
          </a:p>
          <a:p>
            <a:pPr algn="just"/>
            <a:r>
              <a:rPr lang="en-US" dirty="0"/>
              <a:t>Current existing system of the mental health analysis is only up to the defaulter classifiers. At present it is just predicting the mental health issues by taking the common issues in the society. As per  the input given in data, system machine predict the problem and gives a default prediction. </a:t>
            </a:r>
            <a:endParaRPr lang="en-IN" dirty="0"/>
          </a:p>
          <a:p>
            <a:pPr algn="just"/>
            <a:r>
              <a:rPr lang="en-US" b="1" dirty="0"/>
              <a:t>Disadvantage:</a:t>
            </a:r>
            <a:endParaRPr lang="en-IN" dirty="0"/>
          </a:p>
          <a:p>
            <a:pPr lvl="1" algn="just">
              <a:buFont typeface="Wingdings" panose="05000000000000000000" pitchFamily="2" charset="2"/>
              <a:buChar char="§"/>
            </a:pPr>
            <a:r>
              <a:rPr lang="en-US" sz="1867" dirty="0">
                <a:latin typeface="Trebuchet MS" panose="020B0603020202020204" pitchFamily="34" charset="0"/>
              </a:rPr>
              <a:t>In this current Existing system, we will not get answers in a natural language instead will get it in a machine proposed language.</a:t>
            </a:r>
            <a:endParaRPr lang="en-IN" sz="1867" dirty="0">
              <a:latin typeface="Trebuchet MS" panose="020B0603020202020204" pitchFamily="34" charset="0"/>
            </a:endParaRPr>
          </a:p>
          <a:p>
            <a:pPr lvl="1" algn="just">
              <a:buFont typeface="Wingdings" panose="05000000000000000000" pitchFamily="2" charset="2"/>
              <a:buChar char="§"/>
            </a:pPr>
            <a:r>
              <a:rPr lang="en-US" sz="1867" dirty="0">
                <a:latin typeface="Trebuchet MS" panose="020B0603020202020204" pitchFamily="34" charset="0"/>
              </a:rPr>
              <a:t>At present there is no machine learning based website for the mental health analysis.</a:t>
            </a:r>
            <a:endParaRPr lang="en-IN" sz="1867" dirty="0">
              <a:latin typeface="Trebuchet MS" panose="020B0603020202020204" pitchFamily="34" charset="0"/>
            </a:endParaRPr>
          </a:p>
          <a:p>
            <a:pPr marL="228594" indent="-228594">
              <a:spcBef>
                <a:spcPts val="1600"/>
              </a:spcBef>
              <a:buFont typeface="Wingdings" panose="05000000000000000000" pitchFamily="2" charset="2"/>
              <a:buChar char="§"/>
            </a:pPr>
            <a:endParaRPr sz="1600" dirty="0">
              <a:solidFill>
                <a:srgbClr val="000000"/>
              </a:solidFill>
              <a:latin typeface="Arial"/>
              <a:ea typeface="Arial"/>
              <a:cs typeface="Arial"/>
              <a:sym typeface="Arial"/>
            </a:endParaRPr>
          </a:p>
          <a:p>
            <a:pPr marL="0" indent="0">
              <a:spcBef>
                <a:spcPts val="1067"/>
              </a:spcBef>
              <a:buNone/>
            </a:pPr>
            <a:endParaRPr sz="1600" dirty="0">
              <a:solidFill>
                <a:srgbClr val="000000"/>
              </a:solidFill>
              <a:latin typeface="Arial"/>
              <a:ea typeface="Arial"/>
              <a:cs typeface="Arial"/>
              <a:sym typeface="Arial"/>
            </a:endParaRPr>
          </a:p>
          <a:p>
            <a:pPr marL="0" indent="0">
              <a:spcBef>
                <a:spcPts val="1067"/>
              </a:spcBef>
              <a:buNone/>
            </a:pPr>
            <a:endParaRPr sz="1600" dirty="0">
              <a:solidFill>
                <a:srgbClr val="000000"/>
              </a:solidFill>
              <a:latin typeface="Arial"/>
              <a:ea typeface="Arial"/>
              <a:cs typeface="Arial"/>
              <a:sym typeface="Arial"/>
            </a:endParaRPr>
          </a:p>
        </p:txBody>
      </p:sp>
      <p:pic>
        <p:nvPicPr>
          <p:cNvPr id="4" name="image7.png"/>
          <p:cNvPicPr/>
          <p:nvPr/>
        </p:nvPicPr>
        <p:blipFill>
          <a:blip r:embed="rId3"/>
          <a:srcRect t="5576"/>
          <a:stretch>
            <a:fillRect/>
          </a:stretch>
        </p:blipFill>
        <p:spPr>
          <a:xfrm>
            <a:off x="232881" y="1767155"/>
            <a:ext cx="4342544" cy="4685015"/>
          </a:xfrm>
          <a:prstGeom prst="rect">
            <a:avLst/>
          </a:prstGeom>
          <a:ln/>
        </p:spPr>
      </p:pic>
    </p:spTree>
    <p:extLst>
      <p:ext uri="{BB962C8B-B14F-4D97-AF65-F5344CB8AC3E}">
        <p14:creationId xmlns:p14="http://schemas.microsoft.com/office/powerpoint/2010/main" val="5344937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xfrm>
            <a:off x="677333" y="315075"/>
            <a:ext cx="8596800" cy="876728"/>
          </a:xfrm>
          <a:prstGeom prst="rect">
            <a:avLst/>
          </a:prstGeom>
        </p:spPr>
        <p:txBody>
          <a:bodyPr spcFirstLastPara="1" vert="horz" wrap="square" lIns="91433" tIns="45700" rIns="91433" bIns="45700" rtlCol="0" anchor="t" anchorCtr="0">
            <a:noAutofit/>
          </a:bodyPr>
          <a:lstStyle/>
          <a:p>
            <a:pPr>
              <a:spcBef>
                <a:spcPts val="0"/>
              </a:spcBef>
            </a:pPr>
            <a:endParaRPr dirty="0"/>
          </a:p>
        </p:txBody>
      </p:sp>
      <p:sp>
        <p:nvSpPr>
          <p:cNvPr id="216" name="Google Shape;216;p28"/>
          <p:cNvSpPr txBox="1">
            <a:spLocks noGrp="1"/>
          </p:cNvSpPr>
          <p:nvPr>
            <p:ph type="body" idx="1"/>
          </p:nvPr>
        </p:nvSpPr>
        <p:spPr>
          <a:xfrm>
            <a:off x="5383659" y="1191802"/>
            <a:ext cx="6616557" cy="5301465"/>
          </a:xfrm>
          <a:prstGeom prst="rect">
            <a:avLst/>
          </a:prstGeom>
        </p:spPr>
        <p:txBody>
          <a:bodyPr spcFirstLastPara="1" vert="horz" wrap="square" lIns="91433" tIns="45700" rIns="91433" bIns="45700" rtlCol="0" anchor="t" anchorCtr="0">
            <a:noAutofit/>
          </a:bodyPr>
          <a:lstStyle/>
          <a:p>
            <a:pPr marL="0" indent="0">
              <a:lnSpc>
                <a:spcPct val="150000"/>
              </a:lnSpc>
              <a:spcBef>
                <a:spcPts val="1600"/>
              </a:spcBef>
              <a:buClr>
                <a:schemeClr val="dk1"/>
              </a:buClr>
              <a:buSzPts val="1100"/>
              <a:buNone/>
            </a:pPr>
            <a:r>
              <a:rPr lang="en" b="1" dirty="0">
                <a:solidFill>
                  <a:schemeClr val="dk1"/>
                </a:solidFill>
                <a:latin typeface="Arial"/>
                <a:ea typeface="Arial"/>
                <a:cs typeface="Arial"/>
                <a:sym typeface="Arial"/>
              </a:rPr>
              <a:t>PROPOSED SYSTEM:</a:t>
            </a:r>
            <a:endParaRPr b="1" dirty="0">
              <a:solidFill>
                <a:schemeClr val="dk1"/>
              </a:solidFill>
              <a:latin typeface="Arial"/>
              <a:ea typeface="Arial"/>
              <a:cs typeface="Arial"/>
              <a:sym typeface="Arial"/>
            </a:endParaRPr>
          </a:p>
          <a:p>
            <a:pPr marL="380990" indent="-380990" algn="just">
              <a:spcBef>
                <a:spcPts val="1600"/>
              </a:spcBef>
              <a:buFont typeface="Wingdings" panose="05000000000000000000" pitchFamily="2" charset="2"/>
              <a:buChar char="Ø"/>
            </a:pPr>
            <a:r>
              <a:rPr lang="en-US" dirty="0"/>
              <a:t>In the proposed system, we are implementing a AI based </a:t>
            </a:r>
            <a:r>
              <a:rPr lang="en-US" dirty="0" err="1"/>
              <a:t>Chatbot</a:t>
            </a:r>
            <a:r>
              <a:rPr lang="en-US" dirty="0"/>
              <a:t> and natural language processing system to process the output for the mental health patients and we are also making a user interface to communicate easily with the machine</a:t>
            </a:r>
            <a:r>
              <a:rPr lang="en-US" dirty="0" smtClean="0"/>
              <a:t>.</a:t>
            </a:r>
          </a:p>
          <a:p>
            <a:pPr algn="just">
              <a:buFont typeface="Wingdings" panose="05000000000000000000" pitchFamily="2" charset="2"/>
              <a:buChar char="Ø"/>
            </a:pPr>
            <a:r>
              <a:rPr lang="en-US" b="1" dirty="0"/>
              <a:t>Advantage:</a:t>
            </a:r>
            <a:endParaRPr lang="en-IN" dirty="0"/>
          </a:p>
          <a:p>
            <a:pPr lvl="1">
              <a:buFont typeface="Wingdings" panose="05000000000000000000" pitchFamily="2" charset="2"/>
              <a:buChar char="§"/>
            </a:pPr>
            <a:r>
              <a:rPr lang="en-US" sz="1867" dirty="0"/>
              <a:t>Advanced AI </a:t>
            </a:r>
            <a:r>
              <a:rPr lang="en-US" sz="1867" dirty="0" err="1"/>
              <a:t>chatbots</a:t>
            </a:r>
            <a:endParaRPr lang="en-IN" sz="1867" dirty="0"/>
          </a:p>
          <a:p>
            <a:pPr lvl="1">
              <a:buFont typeface="Wingdings" panose="05000000000000000000" pitchFamily="2" charset="2"/>
              <a:buChar char="§"/>
            </a:pPr>
            <a:r>
              <a:rPr lang="en-US" sz="1867" dirty="0"/>
              <a:t>Use of Natural Language Processing</a:t>
            </a:r>
            <a:endParaRPr lang="en-IN" sz="1867" dirty="0"/>
          </a:p>
          <a:p>
            <a:pPr lvl="1">
              <a:buFont typeface="Wingdings" panose="05000000000000000000" pitchFamily="2" charset="2"/>
              <a:buChar char="§"/>
            </a:pPr>
            <a:r>
              <a:rPr lang="en-US" sz="1867" dirty="0"/>
              <a:t>Use of </a:t>
            </a:r>
            <a:r>
              <a:rPr lang="en-US" sz="1867" dirty="0" err="1"/>
              <a:t>Reactjs</a:t>
            </a:r>
            <a:r>
              <a:rPr lang="en-US" sz="1867" dirty="0"/>
              <a:t> user interface</a:t>
            </a:r>
            <a:endParaRPr lang="en-IN" sz="1867" dirty="0"/>
          </a:p>
          <a:p>
            <a:pPr marL="0" indent="0">
              <a:spcBef>
                <a:spcPts val="1600"/>
              </a:spcBef>
              <a:buNone/>
            </a:pPr>
            <a:r>
              <a:rPr lang="en-US" dirty="0" smtClean="0"/>
              <a:t> </a:t>
            </a:r>
            <a:endParaRPr dirty="0"/>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12056" t="19561" r="55462" b="8494"/>
          <a:stretch/>
        </p:blipFill>
        <p:spPr>
          <a:xfrm>
            <a:off x="123290" y="972621"/>
            <a:ext cx="4972692" cy="5885380"/>
          </a:xfrm>
          <a:prstGeom prst="rect">
            <a:avLst/>
          </a:prstGeom>
        </p:spPr>
      </p:pic>
    </p:spTree>
    <p:extLst>
      <p:ext uri="{BB962C8B-B14F-4D97-AF65-F5344CB8AC3E}">
        <p14:creationId xmlns:p14="http://schemas.microsoft.com/office/powerpoint/2010/main" val="17132965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1470"/>
          </a:xfrm>
        </p:spPr>
        <p:txBody>
          <a:bodyPr>
            <a:normAutofit fontScale="90000"/>
          </a:bodyPr>
          <a:lstStyle/>
          <a:p>
            <a:r>
              <a:rPr lang="en-IN" dirty="0" smtClean="0"/>
              <a:t>System Implementation</a:t>
            </a:r>
            <a:br>
              <a:rPr lang="en-IN" dirty="0" smtClean="0"/>
            </a:br>
            <a:r>
              <a:rPr lang="en-IN" dirty="0" smtClean="0"/>
              <a:t>Framework used for Implementation:</a:t>
            </a:r>
            <a:endParaRPr lang="en-IN" dirty="0"/>
          </a:p>
        </p:txBody>
      </p:sp>
      <p:sp>
        <p:nvSpPr>
          <p:cNvPr id="3" name="Content Placeholder 2"/>
          <p:cNvSpPr>
            <a:spLocks noGrp="1"/>
          </p:cNvSpPr>
          <p:nvPr>
            <p:ph idx="1"/>
          </p:nvPr>
        </p:nvSpPr>
        <p:spPr>
          <a:xfrm>
            <a:off x="677333" y="1700011"/>
            <a:ext cx="9123489" cy="4341351"/>
          </a:xfrm>
        </p:spPr>
        <p:txBody>
          <a:bodyPr>
            <a:normAutofit/>
          </a:bodyPr>
          <a:lstStyle/>
          <a:p>
            <a:pPr algn="just"/>
            <a:r>
              <a:rPr lang="en-IN" b="1" dirty="0" err="1" smtClean="0"/>
              <a:t>Reactjs</a:t>
            </a:r>
            <a:r>
              <a:rPr lang="en-IN" b="1" dirty="0" smtClean="0"/>
              <a:t> </a:t>
            </a:r>
            <a:endParaRPr lang="en-IN" dirty="0"/>
          </a:p>
          <a:p>
            <a:pPr marL="0" indent="0" algn="just">
              <a:buNone/>
            </a:pPr>
            <a:r>
              <a:rPr lang="en-GB" dirty="0" smtClean="0"/>
              <a:t>     React </a:t>
            </a:r>
            <a:r>
              <a:rPr lang="en-GB" dirty="0"/>
              <a:t>(also known as React.js or </a:t>
            </a:r>
            <a:r>
              <a:rPr lang="en-GB" dirty="0" err="1"/>
              <a:t>ReactJS</a:t>
            </a:r>
            <a:r>
              <a:rPr lang="en-GB" dirty="0"/>
              <a:t>) is a JavaScript library for building user interfaces. It is maintained by Facebook and a community of individual developers and </a:t>
            </a:r>
            <a:r>
              <a:rPr lang="en-GB" dirty="0" smtClean="0"/>
              <a:t>companies. React </a:t>
            </a:r>
            <a:r>
              <a:rPr lang="en-GB" dirty="0"/>
              <a:t>can be used as a base in the development of single-page or mobile applications, as it is optimal for fetching rapidly changing data that needs to be </a:t>
            </a:r>
            <a:r>
              <a:rPr lang="en-GB" dirty="0" smtClean="0"/>
              <a:t>recorded.</a:t>
            </a:r>
            <a:r>
              <a:rPr lang="en-GB" dirty="0"/>
              <a:t> </a:t>
            </a:r>
            <a:r>
              <a:rPr lang="en-GB" dirty="0" smtClean="0"/>
              <a:t>React </a:t>
            </a:r>
            <a:r>
              <a:rPr lang="en-GB" dirty="0"/>
              <a:t>is a library for building </a:t>
            </a:r>
            <a:r>
              <a:rPr lang="en-GB" dirty="0" err="1"/>
              <a:t>composable</a:t>
            </a:r>
            <a:r>
              <a:rPr lang="en-GB" dirty="0"/>
              <a:t> user interfaces. It encourages the creation of reusable UI components, which present data that changes over time. </a:t>
            </a:r>
            <a:endParaRPr lang="en-IN" dirty="0"/>
          </a:p>
          <a:p>
            <a:pPr algn="just"/>
            <a:r>
              <a:rPr lang="en-IN" b="1" dirty="0" err="1"/>
              <a:t>Jupitar</a:t>
            </a:r>
            <a:r>
              <a:rPr lang="en-IN" b="1" dirty="0"/>
              <a:t> Note Book: </a:t>
            </a:r>
            <a:endParaRPr lang="en-IN" dirty="0"/>
          </a:p>
          <a:p>
            <a:pPr marL="0" indent="0" algn="just">
              <a:buNone/>
            </a:pPr>
            <a:r>
              <a:rPr lang="en-IN" dirty="0"/>
              <a:t> </a:t>
            </a:r>
            <a:r>
              <a:rPr lang="en-IN" dirty="0" smtClean="0"/>
              <a:t>    </a:t>
            </a:r>
            <a:r>
              <a:rPr lang="en-IN" dirty="0" err="1" smtClean="0"/>
              <a:t>Jupyter</a:t>
            </a:r>
            <a:r>
              <a:rPr lang="en-IN" dirty="0" smtClean="0"/>
              <a:t> </a:t>
            </a:r>
            <a:r>
              <a:rPr lang="en-IN" dirty="0"/>
              <a:t>Notebook (formerly </a:t>
            </a:r>
            <a:r>
              <a:rPr lang="en-IN" dirty="0" err="1"/>
              <a:t>IPython</a:t>
            </a:r>
            <a:r>
              <a:rPr lang="en-IN" dirty="0"/>
              <a:t> Notebooks) is a web-based interactive computational environment for creating </a:t>
            </a:r>
            <a:r>
              <a:rPr lang="en-IN" dirty="0" err="1"/>
              <a:t>Jupyter</a:t>
            </a:r>
            <a:r>
              <a:rPr lang="en-IN" dirty="0"/>
              <a:t> notebook documents. </a:t>
            </a:r>
            <a:r>
              <a:rPr lang="en-GB" dirty="0" smtClean="0"/>
              <a:t>The </a:t>
            </a:r>
            <a:r>
              <a:rPr lang="en-GB" dirty="0"/>
              <a:t>"notebook" term can colloquially make reference to many different entities, mainly the </a:t>
            </a:r>
            <a:r>
              <a:rPr lang="en-GB" dirty="0" err="1"/>
              <a:t>Jupyter</a:t>
            </a:r>
            <a:r>
              <a:rPr lang="en-GB" dirty="0"/>
              <a:t> web application, </a:t>
            </a:r>
            <a:r>
              <a:rPr lang="en-GB" dirty="0" err="1"/>
              <a:t>Jupyter</a:t>
            </a:r>
            <a:r>
              <a:rPr lang="en-GB" dirty="0"/>
              <a:t> Python web server, or </a:t>
            </a:r>
            <a:r>
              <a:rPr lang="en-GB" dirty="0" err="1"/>
              <a:t>Jupyter</a:t>
            </a:r>
            <a:r>
              <a:rPr lang="en-GB" dirty="0"/>
              <a:t> document format depending on context. </a:t>
            </a:r>
          </a:p>
          <a:p>
            <a:endParaRPr lang="en-IN" dirty="0"/>
          </a:p>
        </p:txBody>
      </p:sp>
    </p:spTree>
    <p:extLst>
      <p:ext uri="{BB962C8B-B14F-4D97-AF65-F5344CB8AC3E}">
        <p14:creationId xmlns:p14="http://schemas.microsoft.com/office/powerpoint/2010/main" val="2280789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4852"/>
            <a:ext cx="8596668" cy="953036"/>
          </a:xfrm>
        </p:spPr>
        <p:txBody>
          <a:bodyPr/>
          <a:lstStyle/>
          <a:p>
            <a:r>
              <a:rPr lang="en-IN" dirty="0" smtClean="0"/>
              <a:t>Implementation Module:</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744" t="28993" r="9547" b="35522"/>
          <a:stretch/>
        </p:blipFill>
        <p:spPr>
          <a:xfrm>
            <a:off x="1060490" y="1893195"/>
            <a:ext cx="8392603" cy="2665926"/>
          </a:xfrm>
        </p:spPr>
      </p:pic>
    </p:spTree>
    <p:extLst>
      <p:ext uri="{BB962C8B-B14F-4D97-AF65-F5344CB8AC3E}">
        <p14:creationId xmlns:p14="http://schemas.microsoft.com/office/powerpoint/2010/main" val="23700085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5561"/>
          </a:xfrm>
        </p:spPr>
        <p:txBody>
          <a:bodyPr/>
          <a:lstStyle/>
          <a:p>
            <a:r>
              <a:rPr lang="en-IN" dirty="0" smtClean="0"/>
              <a:t>Codes Implementation:</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9629" t="11223" r="23535" b="6218"/>
          <a:stretch/>
        </p:blipFill>
        <p:spPr>
          <a:xfrm>
            <a:off x="1184856" y="1532586"/>
            <a:ext cx="7456868" cy="4468969"/>
          </a:xfrm>
        </p:spPr>
      </p:pic>
    </p:spTree>
    <p:extLst>
      <p:ext uri="{BB962C8B-B14F-4D97-AF65-F5344CB8AC3E}">
        <p14:creationId xmlns:p14="http://schemas.microsoft.com/office/powerpoint/2010/main" val="11575012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63881"/>
            <a:ext cx="8596668" cy="45719"/>
          </a:xfrm>
        </p:spPr>
        <p:txBody>
          <a:bodyPr>
            <a:normAutofit fontScale="90000"/>
          </a:bodyPr>
          <a:lstStyle/>
          <a:p>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524" t="22243" r="37109" b="19664"/>
          <a:stretch/>
        </p:blipFill>
        <p:spPr>
          <a:xfrm>
            <a:off x="798491" y="1030310"/>
            <a:ext cx="4043965" cy="4043967"/>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768" t="17507" r="34571" b="18043"/>
          <a:stretch/>
        </p:blipFill>
        <p:spPr>
          <a:xfrm>
            <a:off x="5331852" y="1030310"/>
            <a:ext cx="4391697" cy="4043967"/>
          </a:xfrm>
          <a:prstGeom prst="rect">
            <a:avLst/>
          </a:prstGeom>
        </p:spPr>
      </p:pic>
    </p:spTree>
    <p:extLst>
      <p:ext uri="{BB962C8B-B14F-4D97-AF65-F5344CB8AC3E}">
        <p14:creationId xmlns:p14="http://schemas.microsoft.com/office/powerpoint/2010/main" val="1398163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0608"/>
            <a:ext cx="8596668" cy="772733"/>
          </a:xfrm>
        </p:spPr>
        <p:txBody>
          <a:bodyPr/>
          <a:lstStyle/>
          <a:p>
            <a:r>
              <a:rPr lang="en-IN" dirty="0" smtClean="0"/>
              <a:t>Results and Analysis</a:t>
            </a:r>
            <a:endParaRPr lang="en-IN" dirty="0"/>
          </a:p>
        </p:txBody>
      </p:sp>
      <p:sp>
        <p:nvSpPr>
          <p:cNvPr id="3" name="Content Placeholder 2"/>
          <p:cNvSpPr>
            <a:spLocks noGrp="1"/>
          </p:cNvSpPr>
          <p:nvPr>
            <p:ph idx="1"/>
          </p:nvPr>
        </p:nvSpPr>
        <p:spPr>
          <a:xfrm>
            <a:off x="677333" y="811368"/>
            <a:ext cx="9136367" cy="5679583"/>
          </a:xfrm>
        </p:spPr>
        <p:txBody>
          <a:bodyPr>
            <a:normAutofit fontScale="85000" lnSpcReduction="10000"/>
          </a:bodyPr>
          <a:lstStyle/>
          <a:p>
            <a:pPr marL="0" indent="0">
              <a:buNone/>
            </a:pPr>
            <a:endParaRPr lang="en-IN" dirty="0"/>
          </a:p>
          <a:p>
            <a:r>
              <a:rPr lang="en-GB" dirty="0" smtClean="0"/>
              <a:t>As </a:t>
            </a:r>
            <a:r>
              <a:rPr lang="en-GB" dirty="0"/>
              <a:t>we mentioned in the objective of the project we implemented a required contents for the project. The data suggested in the </a:t>
            </a:r>
            <a:r>
              <a:rPr lang="en-GB" dirty="0" err="1"/>
              <a:t>Chatbot</a:t>
            </a:r>
            <a:r>
              <a:rPr lang="en-GB" dirty="0"/>
              <a:t> the digital mental health interventions are likely to affect young people in a very important dimension of their lives. </a:t>
            </a:r>
          </a:p>
          <a:p>
            <a:r>
              <a:rPr lang="en-GB" dirty="0" smtClean="0"/>
              <a:t>And</a:t>
            </a:r>
            <a:r>
              <a:rPr lang="en-GB" dirty="0"/>
              <a:t>, the users receive reports that might help them gain insight into their own patterns, as well as targeted therapy exercises, including reframing one’s thoughts, mindful breathing, and motivational interviewing, in the form of text, games, or video clips. </a:t>
            </a:r>
          </a:p>
          <a:p>
            <a:r>
              <a:rPr lang="en-GB" dirty="0" smtClean="0"/>
              <a:t>As </a:t>
            </a:r>
            <a:r>
              <a:rPr lang="en-GB" dirty="0"/>
              <a:t>we know about the current pandemic that is corona, Our team has been successful in making the Covid-19 live dashboard. Because it is also helps keeps people updated and during this pandemic people might also suffer mental stress. </a:t>
            </a:r>
          </a:p>
          <a:p>
            <a:r>
              <a:rPr lang="en-GB" dirty="0" smtClean="0"/>
              <a:t>And </a:t>
            </a:r>
            <a:r>
              <a:rPr lang="en-GB" dirty="0"/>
              <a:t>we successful in implementing some inspiring videos which may help to overcome mental stress, anxiety etc.,. </a:t>
            </a:r>
          </a:p>
          <a:p>
            <a:r>
              <a:rPr lang="en-GB" dirty="0" smtClean="0"/>
              <a:t>The </a:t>
            </a:r>
            <a:r>
              <a:rPr lang="en-GB" dirty="0"/>
              <a:t>main mission of the project is, To make the world a better place where people are felt important and valued for what they are. We don’t Judge we just empathise and share love which is in abundance. </a:t>
            </a:r>
          </a:p>
          <a:p>
            <a:r>
              <a:rPr lang="en-GB" dirty="0" smtClean="0"/>
              <a:t>We </a:t>
            </a:r>
            <a:r>
              <a:rPr lang="en-GB" dirty="0"/>
              <a:t>as Team Smash want to impact everyone who visits our website. We want to do the least desired job of all to listen to your problems have empathy with the situations you go through. </a:t>
            </a:r>
          </a:p>
          <a:p>
            <a:r>
              <a:rPr lang="en-GB" dirty="0" smtClean="0"/>
              <a:t>For </a:t>
            </a:r>
            <a:r>
              <a:rPr lang="en-GB" dirty="0"/>
              <a:t>their potential not to be compromised, we believe that automated bots should meet a set of minimum ethical standards concerning privacy and confidentiality, efficacy, and safety. </a:t>
            </a:r>
          </a:p>
          <a:p>
            <a:endParaRPr lang="en-IN" dirty="0"/>
          </a:p>
        </p:txBody>
      </p:sp>
    </p:spTree>
    <p:extLst>
      <p:ext uri="{BB962C8B-B14F-4D97-AF65-F5344CB8AC3E}">
        <p14:creationId xmlns:p14="http://schemas.microsoft.com/office/powerpoint/2010/main" val="4193215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862135" cy="948744"/>
          </a:xfrm>
        </p:spPr>
        <p:txBody>
          <a:bodyPr>
            <a:normAutofit fontScale="90000"/>
          </a:bodyPr>
          <a:lstStyle/>
          <a:p>
            <a:r>
              <a:rPr lang="en-IN" sz="4000" dirty="0" smtClean="0"/>
              <a:t>Screenshots</a:t>
            </a:r>
            <a:r>
              <a:rPr lang="en-IN" dirty="0" smtClean="0"/>
              <a:t/>
            </a:r>
            <a:br>
              <a:rPr lang="en-IN" dirty="0" smtClean="0"/>
            </a:br>
            <a:r>
              <a:rPr lang="en-IN" dirty="0" smtClean="0">
                <a:solidFill>
                  <a:schemeClr val="tx1"/>
                </a:solidFill>
              </a:rPr>
              <a:t>Creation script                      Opening browser window</a:t>
            </a:r>
            <a:endParaRPr lang="en-IN" dirty="0">
              <a:solidFill>
                <a:schemeClr val="tx1"/>
              </a:solidFill>
            </a:endParaRP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3182" y="1648496"/>
            <a:ext cx="5821251" cy="387654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0496" y="1648495"/>
            <a:ext cx="5679583" cy="3876541"/>
          </a:xfrm>
        </p:spPr>
      </p:pic>
    </p:spTree>
    <p:extLst>
      <p:ext uri="{BB962C8B-B14F-4D97-AF65-F5344CB8AC3E}">
        <p14:creationId xmlns:p14="http://schemas.microsoft.com/office/powerpoint/2010/main" val="4412366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410968"/>
            <a:ext cx="8596800" cy="1000017"/>
          </a:xfrm>
        </p:spPr>
        <p:txBody>
          <a:bodyPr/>
          <a:lstStyle/>
          <a:p>
            <a:r>
              <a:rPr lang="en-IN" dirty="0" smtClean="0"/>
              <a:t>Contents:</a:t>
            </a:r>
            <a:endParaRPr lang="en-IN" dirty="0"/>
          </a:p>
        </p:txBody>
      </p:sp>
      <p:sp>
        <p:nvSpPr>
          <p:cNvPr id="3" name="Text Placeholder 2"/>
          <p:cNvSpPr>
            <a:spLocks noGrp="1"/>
          </p:cNvSpPr>
          <p:nvPr>
            <p:ph type="body" idx="1"/>
          </p:nvPr>
        </p:nvSpPr>
        <p:spPr>
          <a:xfrm>
            <a:off x="677333" y="1410984"/>
            <a:ext cx="8596800" cy="4630405"/>
          </a:xfrm>
        </p:spPr>
        <p:txBody>
          <a:bodyPr/>
          <a:lstStyle/>
          <a:p>
            <a:r>
              <a:rPr lang="en-IN" dirty="0" smtClean="0"/>
              <a:t>Introduction</a:t>
            </a:r>
          </a:p>
          <a:p>
            <a:r>
              <a:rPr lang="en-IN" dirty="0" smtClean="0"/>
              <a:t>Objectives</a:t>
            </a:r>
          </a:p>
          <a:p>
            <a:r>
              <a:rPr lang="en-IN" dirty="0" smtClean="0"/>
              <a:t>Literature Survey</a:t>
            </a:r>
          </a:p>
          <a:p>
            <a:r>
              <a:rPr lang="en-IN" dirty="0" smtClean="0"/>
              <a:t>Software and Hardware Requirements</a:t>
            </a:r>
          </a:p>
          <a:p>
            <a:r>
              <a:rPr lang="en-IN" dirty="0" smtClean="0"/>
              <a:t>System Development Process</a:t>
            </a:r>
            <a:endParaRPr lang="en-IN" dirty="0" smtClean="0"/>
          </a:p>
          <a:p>
            <a:r>
              <a:rPr lang="en-IN" dirty="0" smtClean="0"/>
              <a:t>System </a:t>
            </a:r>
            <a:r>
              <a:rPr lang="en-IN" dirty="0" smtClean="0"/>
              <a:t>Implementation</a:t>
            </a:r>
          </a:p>
          <a:p>
            <a:r>
              <a:rPr lang="en-IN" dirty="0" smtClean="0"/>
              <a:t>Implementation of codes</a:t>
            </a:r>
          </a:p>
          <a:p>
            <a:r>
              <a:rPr lang="en-IN" dirty="0" smtClean="0"/>
              <a:t>Results and Analysis</a:t>
            </a:r>
          </a:p>
          <a:p>
            <a:r>
              <a:rPr lang="en-IN" dirty="0" smtClean="0"/>
              <a:t>Screenshots</a:t>
            </a:r>
            <a:endParaRPr lang="en-IN" dirty="0" smtClean="0"/>
          </a:p>
          <a:p>
            <a:r>
              <a:rPr lang="en-IN" dirty="0" smtClean="0"/>
              <a:t>Conclusion</a:t>
            </a:r>
          </a:p>
          <a:p>
            <a:r>
              <a:rPr lang="en-IN" dirty="0" smtClean="0"/>
              <a:t>References</a:t>
            </a:r>
            <a:endParaRPr lang="en-IN" dirty="0" smtClean="0"/>
          </a:p>
          <a:p>
            <a:pPr marL="211661" indent="0">
              <a:buNone/>
            </a:pPr>
            <a:endParaRPr lang="en-IN" dirty="0" smtClean="0"/>
          </a:p>
          <a:p>
            <a:endParaRPr lang="en-IN" dirty="0"/>
          </a:p>
        </p:txBody>
      </p:sp>
    </p:spTree>
    <p:extLst>
      <p:ext uri="{BB962C8B-B14F-4D97-AF65-F5344CB8AC3E}">
        <p14:creationId xmlns:p14="http://schemas.microsoft.com/office/powerpoint/2010/main" val="5315062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3" y="609600"/>
            <a:ext cx="9067940" cy="704045"/>
          </a:xfrm>
        </p:spPr>
        <p:txBody>
          <a:bodyPr>
            <a:normAutofit/>
          </a:bodyPr>
          <a:lstStyle/>
          <a:p>
            <a:r>
              <a:rPr lang="en-IN" sz="3200" dirty="0" smtClean="0">
                <a:solidFill>
                  <a:schemeClr val="tx1"/>
                </a:solidFill>
              </a:rPr>
              <a:t>Home page 1                              Home page 2</a:t>
            </a:r>
            <a:endParaRPr lang="en-IN" sz="3200" dirty="0">
              <a:solidFill>
                <a:schemeClr val="tx1"/>
              </a:solidFill>
            </a:endParaRP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300" r="1489" b="6987"/>
          <a:stretch/>
        </p:blipFill>
        <p:spPr>
          <a:xfrm>
            <a:off x="206062" y="1584101"/>
            <a:ext cx="5872766" cy="4095482"/>
          </a:xfrm>
        </p:spPr>
      </p:pic>
      <p:pic>
        <p:nvPicPr>
          <p:cNvPr id="6"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031" r="1379" b="6289"/>
          <a:stretch/>
        </p:blipFill>
        <p:spPr>
          <a:xfrm>
            <a:off x="6297769" y="1584101"/>
            <a:ext cx="5525037" cy="4095482"/>
          </a:xfrm>
        </p:spPr>
      </p:pic>
    </p:spTree>
    <p:extLst>
      <p:ext uri="{BB962C8B-B14F-4D97-AF65-F5344CB8AC3E}">
        <p14:creationId xmlns:p14="http://schemas.microsoft.com/office/powerpoint/2010/main" val="344443381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14" y="609600"/>
            <a:ext cx="8977788" cy="716924"/>
          </a:xfrm>
        </p:spPr>
        <p:txBody>
          <a:bodyPr>
            <a:normAutofit/>
          </a:bodyPr>
          <a:lstStyle/>
          <a:p>
            <a:r>
              <a:rPr lang="en-IN" sz="3200" dirty="0" smtClean="0">
                <a:solidFill>
                  <a:schemeClr val="tx1"/>
                </a:solidFill>
              </a:rPr>
              <a:t>Contact info                              </a:t>
            </a:r>
            <a:r>
              <a:rPr lang="en-IN" sz="3200" dirty="0" err="1" smtClean="0">
                <a:solidFill>
                  <a:schemeClr val="tx1"/>
                </a:solidFill>
              </a:rPr>
              <a:t>ChatBot</a:t>
            </a:r>
            <a:endParaRPr lang="en-IN" sz="3200" dirty="0">
              <a:solidFill>
                <a:schemeClr val="tx1"/>
              </a:solidFill>
            </a:endParaRP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9483" r="1336" b="5884"/>
          <a:stretch/>
        </p:blipFill>
        <p:spPr>
          <a:xfrm>
            <a:off x="296214" y="1609859"/>
            <a:ext cx="5705341" cy="3825025"/>
          </a:xfrm>
        </p:spPr>
      </p:pic>
      <p:pic>
        <p:nvPicPr>
          <p:cNvPr id="8" name="Content Placeholder 7"/>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77" t="9544" r="1667" b="7469"/>
          <a:stretch/>
        </p:blipFill>
        <p:spPr>
          <a:xfrm>
            <a:off x="6222865" y="1609860"/>
            <a:ext cx="5342363" cy="3825026"/>
          </a:xfrm>
        </p:spPr>
      </p:pic>
    </p:spTree>
    <p:extLst>
      <p:ext uri="{BB962C8B-B14F-4D97-AF65-F5344CB8AC3E}">
        <p14:creationId xmlns:p14="http://schemas.microsoft.com/office/powerpoint/2010/main" val="298055473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832834"/>
          </a:xfrm>
        </p:spPr>
        <p:txBody>
          <a:bodyPr>
            <a:normAutofit fontScale="90000"/>
          </a:bodyPr>
          <a:lstStyle/>
          <a:p>
            <a:r>
              <a:rPr lang="en-GB" b="1" dirty="0">
                <a:solidFill>
                  <a:schemeClr val="tx1"/>
                </a:solidFill>
              </a:rPr>
              <a:t>Covid-19 Death and Infected Rate in Global</a:t>
            </a:r>
            <a:r>
              <a:rPr lang="en-GB" b="1" dirty="0"/>
              <a:t> </a:t>
            </a:r>
            <a:endParaRPr lang="en-IN"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32151" t="22950" r="30693" b="14602"/>
          <a:stretch/>
        </p:blipFill>
        <p:spPr>
          <a:xfrm>
            <a:off x="1236372" y="1442434"/>
            <a:ext cx="7856113" cy="4868213"/>
          </a:xfrm>
        </p:spPr>
      </p:pic>
    </p:spTree>
    <p:extLst>
      <p:ext uri="{BB962C8B-B14F-4D97-AF65-F5344CB8AC3E}">
        <p14:creationId xmlns:p14="http://schemas.microsoft.com/office/powerpoint/2010/main" val="47288423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2682"/>
          </a:xfrm>
        </p:spPr>
        <p:txBody>
          <a:bodyPr>
            <a:normAutofit fontScale="90000"/>
          </a:bodyPr>
          <a:lstStyle/>
          <a:p>
            <a:r>
              <a:rPr lang="en-GB" b="1" dirty="0">
                <a:solidFill>
                  <a:schemeClr val="tx1"/>
                </a:solidFill>
              </a:rPr>
              <a:t>Infected, Recovered and Death rate in India</a:t>
            </a:r>
            <a:r>
              <a:rPr lang="en-GB" b="1" dirty="0"/>
              <a:t> </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2675" t="17244" r="31121" b="20516"/>
          <a:stretch/>
        </p:blipFill>
        <p:spPr>
          <a:xfrm>
            <a:off x="1043190" y="1493950"/>
            <a:ext cx="7868990" cy="4353058"/>
          </a:xfrm>
        </p:spPr>
      </p:pic>
    </p:spTree>
    <p:extLst>
      <p:ext uri="{BB962C8B-B14F-4D97-AF65-F5344CB8AC3E}">
        <p14:creationId xmlns:p14="http://schemas.microsoft.com/office/powerpoint/2010/main" val="270880252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5002" y="609600"/>
            <a:ext cx="8849000" cy="704045"/>
          </a:xfrm>
        </p:spPr>
        <p:txBody>
          <a:bodyPr/>
          <a:lstStyle/>
          <a:p>
            <a:r>
              <a:rPr lang="en-IN" dirty="0" smtClean="0">
                <a:solidFill>
                  <a:schemeClr val="tx1"/>
                </a:solidFill>
              </a:rPr>
              <a:t>Videos Page                         About us</a:t>
            </a:r>
            <a:endParaRPr lang="en-IN" dirty="0">
              <a:solidFill>
                <a:schemeClr val="tx1"/>
              </a:solidFill>
            </a:endParaRPr>
          </a:p>
        </p:txBody>
      </p:sp>
      <p:pic>
        <p:nvPicPr>
          <p:cNvPr id="7" name="Content Placeholder 6"/>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713" t="9699" r="1425" b="8027"/>
          <a:stretch/>
        </p:blipFill>
        <p:spPr>
          <a:xfrm>
            <a:off x="425002" y="1803041"/>
            <a:ext cx="5615189" cy="3734873"/>
          </a:xfrm>
        </p:spPr>
      </p:pic>
      <p:pic>
        <p:nvPicPr>
          <p:cNvPr id="8" name="Content Placeholder 7"/>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39" t="10367" r="11961" b="8361"/>
          <a:stretch/>
        </p:blipFill>
        <p:spPr>
          <a:xfrm>
            <a:off x="6323527" y="1803041"/>
            <a:ext cx="5486400" cy="3734873"/>
          </a:xfrm>
        </p:spPr>
      </p:pic>
    </p:spTree>
    <p:extLst>
      <p:ext uri="{BB962C8B-B14F-4D97-AF65-F5344CB8AC3E}">
        <p14:creationId xmlns:p14="http://schemas.microsoft.com/office/powerpoint/2010/main" val="235330350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1973"/>
            <a:ext cx="8596668" cy="862884"/>
          </a:xfrm>
        </p:spPr>
        <p:txBody>
          <a:bodyPr/>
          <a:lstStyle/>
          <a:p>
            <a:r>
              <a:rPr lang="en-IN" dirty="0" smtClean="0"/>
              <a:t>Conclusion:</a:t>
            </a:r>
            <a:endParaRPr lang="en-IN" dirty="0"/>
          </a:p>
        </p:txBody>
      </p:sp>
      <p:sp>
        <p:nvSpPr>
          <p:cNvPr id="3" name="Content Placeholder 2"/>
          <p:cNvSpPr>
            <a:spLocks noGrp="1"/>
          </p:cNvSpPr>
          <p:nvPr>
            <p:ph idx="1"/>
          </p:nvPr>
        </p:nvSpPr>
        <p:spPr>
          <a:xfrm>
            <a:off x="677333" y="1184857"/>
            <a:ext cx="10063647" cy="5009881"/>
          </a:xfrm>
        </p:spPr>
        <p:txBody>
          <a:bodyPr>
            <a:normAutofit/>
          </a:bodyPr>
          <a:lstStyle/>
          <a:p>
            <a:pPr marL="0" indent="0">
              <a:buNone/>
            </a:pPr>
            <a:r>
              <a:rPr lang="en-GB" dirty="0"/>
              <a:t>In a development, we might not get enough time to specialize our new features of </a:t>
            </a:r>
            <a:r>
              <a:rPr lang="en-GB" dirty="0" err="1"/>
              <a:t>ChatBot</a:t>
            </a:r>
            <a:r>
              <a:rPr lang="en-GB" dirty="0"/>
              <a:t> in a time, so we duplicated a lot of code in many places. Refactoring code is an inherent part of software development to avoid building up a huge tech debt. Obviously, continuous improvement is essential if we are going to get a good return on investment from the website. </a:t>
            </a:r>
          </a:p>
          <a:p>
            <a:pPr>
              <a:buFont typeface="Wingdings" panose="05000000000000000000" pitchFamily="2" charset="2"/>
              <a:buChar char="Ø"/>
            </a:pPr>
            <a:r>
              <a:rPr lang="en-GB" dirty="0" smtClean="0"/>
              <a:t>     We </a:t>
            </a:r>
            <a:r>
              <a:rPr lang="en-GB" dirty="0"/>
              <a:t>have proposed a new framework React Java Script for designing Web Page. </a:t>
            </a:r>
          </a:p>
          <a:p>
            <a:pPr>
              <a:buFont typeface="Wingdings" panose="05000000000000000000" pitchFamily="2" charset="2"/>
              <a:buChar char="Ø"/>
            </a:pPr>
            <a:r>
              <a:rPr lang="en-GB" dirty="0" smtClean="0"/>
              <a:t>     The </a:t>
            </a:r>
            <a:r>
              <a:rPr lang="en-GB" dirty="0"/>
              <a:t>Web page is user friendly and easy to handle. </a:t>
            </a:r>
          </a:p>
          <a:p>
            <a:pPr>
              <a:buFont typeface="Wingdings" panose="05000000000000000000" pitchFamily="2" charset="2"/>
              <a:buChar char="Ø"/>
            </a:pPr>
            <a:r>
              <a:rPr lang="en-GB" dirty="0" smtClean="0"/>
              <a:t>     As </a:t>
            </a:r>
            <a:r>
              <a:rPr lang="en-GB" dirty="0"/>
              <a:t>we mentioned in the objective of the project we implemented a required </a:t>
            </a:r>
            <a:r>
              <a:rPr lang="en-GB" dirty="0" smtClean="0"/>
              <a:t>  contents </a:t>
            </a:r>
            <a:r>
              <a:rPr lang="en-GB" dirty="0"/>
              <a:t>for the project. The data suggested in the </a:t>
            </a:r>
            <a:r>
              <a:rPr lang="en-GB" dirty="0" err="1"/>
              <a:t>Chatbot</a:t>
            </a:r>
            <a:r>
              <a:rPr lang="en-GB" dirty="0"/>
              <a:t> the digital mental health interventions are likely to affect young people in a very important dimension of their lives. </a:t>
            </a:r>
          </a:p>
          <a:p>
            <a:pPr>
              <a:buFont typeface="Wingdings" panose="05000000000000000000" pitchFamily="2" charset="2"/>
              <a:buChar char="Ø"/>
            </a:pPr>
            <a:r>
              <a:rPr lang="en-GB" dirty="0" smtClean="0"/>
              <a:t>     As </a:t>
            </a:r>
            <a:r>
              <a:rPr lang="en-GB" dirty="0"/>
              <a:t>we know about the current pandemic that is corona, our team has been successful in making the Covid-19 live dashboard. Because it is also helps keeps people updated and during this pandemic people might also suffer mental stress. </a:t>
            </a:r>
            <a:endParaRPr lang="en-GB" dirty="0" smtClean="0"/>
          </a:p>
          <a:p>
            <a:pPr>
              <a:buFont typeface="Wingdings" panose="05000000000000000000" pitchFamily="2" charset="2"/>
              <a:buChar char="Ø"/>
            </a:pPr>
            <a:r>
              <a:rPr lang="en-GB" dirty="0"/>
              <a:t> </a:t>
            </a:r>
            <a:r>
              <a:rPr lang="en-GB" dirty="0" smtClean="0"/>
              <a:t>    Successful </a:t>
            </a:r>
            <a:r>
              <a:rPr lang="en-GB" dirty="0"/>
              <a:t>in implementing some inspiring videos which may help to overcome mental stress, anxiety etc., </a:t>
            </a:r>
          </a:p>
          <a:p>
            <a:pPr marL="0" lvl="0" indent="0">
              <a:buNone/>
            </a:pPr>
            <a:endParaRPr lang="en-IN" dirty="0"/>
          </a:p>
        </p:txBody>
      </p:sp>
    </p:spTree>
    <p:extLst>
      <p:ext uri="{BB962C8B-B14F-4D97-AF65-F5344CB8AC3E}">
        <p14:creationId xmlns:p14="http://schemas.microsoft.com/office/powerpoint/2010/main" val="16087593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3640"/>
            <a:ext cx="8596668" cy="914400"/>
          </a:xfrm>
        </p:spPr>
        <p:txBody>
          <a:bodyPr/>
          <a:lstStyle/>
          <a:p>
            <a:r>
              <a:rPr lang="en-IN" dirty="0" smtClean="0"/>
              <a:t>References</a:t>
            </a:r>
            <a:endParaRPr lang="en-IN" dirty="0"/>
          </a:p>
        </p:txBody>
      </p:sp>
      <p:sp>
        <p:nvSpPr>
          <p:cNvPr id="3" name="Content Placeholder 2"/>
          <p:cNvSpPr>
            <a:spLocks noGrp="1"/>
          </p:cNvSpPr>
          <p:nvPr>
            <p:ph idx="1"/>
          </p:nvPr>
        </p:nvSpPr>
        <p:spPr>
          <a:xfrm>
            <a:off x="677334" y="1159099"/>
            <a:ext cx="8596668" cy="5164428"/>
          </a:xfrm>
        </p:spPr>
        <p:txBody>
          <a:bodyPr>
            <a:normAutofit fontScale="62500" lnSpcReduction="20000"/>
          </a:bodyPr>
          <a:lstStyle/>
          <a:p>
            <a:r>
              <a:rPr lang="en-IN" dirty="0"/>
              <a:t>[1]. https://www.ncbi.nlm.nih.gov/pmc/articles/PMC4773121 [Kessler D, Lewis G, Kaur S, et al. Therapist-delivered Internet psychotherapy for depression in primary care: a randomised controlled trial. </a:t>
            </a:r>
            <a:r>
              <a:rPr lang="en-IN" i="1" dirty="0"/>
              <a:t>Lancet</a:t>
            </a:r>
            <a:r>
              <a:rPr lang="en-IN" dirty="0"/>
              <a:t>. 2009;374:628–634. Doi:10.1016/S0140-6736(09)61257-5.] </a:t>
            </a:r>
          </a:p>
          <a:p>
            <a:r>
              <a:rPr lang="en-IN" dirty="0"/>
              <a:t>[2]. https://www.ncbi.nlm.nih.gov/pubmed/24844847 [</a:t>
            </a:r>
            <a:r>
              <a:rPr lang="en-IN" dirty="0" err="1"/>
              <a:t>Arnberg</a:t>
            </a:r>
            <a:r>
              <a:rPr lang="en-IN" dirty="0"/>
              <a:t> FK, Linton SJ, </a:t>
            </a:r>
            <a:r>
              <a:rPr lang="en-IN" dirty="0" err="1"/>
              <a:t>Hultcrantz</a:t>
            </a:r>
            <a:r>
              <a:rPr lang="en-IN" dirty="0"/>
              <a:t> M, </a:t>
            </a:r>
            <a:r>
              <a:rPr lang="en-IN" dirty="0" err="1"/>
              <a:t>Heintz</a:t>
            </a:r>
            <a:r>
              <a:rPr lang="en-IN" dirty="0"/>
              <a:t> E, </a:t>
            </a:r>
            <a:r>
              <a:rPr lang="en-IN" dirty="0" err="1"/>
              <a:t>Jonsson</a:t>
            </a:r>
            <a:r>
              <a:rPr lang="en-IN" dirty="0"/>
              <a:t> U. Internet-delivered psychological treatments for mood and anxiety disorders : a systematic review of their efficacy, safety, and cost-effectiveness. </a:t>
            </a:r>
            <a:r>
              <a:rPr lang="en-IN" i="1" dirty="0" err="1"/>
              <a:t>PLoS</a:t>
            </a:r>
            <a:r>
              <a:rPr lang="en-IN" i="1" dirty="0"/>
              <a:t> ONE</a:t>
            </a:r>
            <a:r>
              <a:rPr lang="en-IN" dirty="0"/>
              <a:t>. 2014;9:e98118. doi:10.1371/journal.pone.0098118.] </a:t>
            </a:r>
          </a:p>
          <a:p>
            <a:r>
              <a:rPr lang="en-GB" dirty="0"/>
              <a:t>[3]. https://www.ncbi.nlm.nih.gov/pmc/articles/PMC4820657 [</a:t>
            </a:r>
            <a:r>
              <a:rPr lang="en-GB" dirty="0" err="1"/>
              <a:t>Baumel</a:t>
            </a:r>
            <a:r>
              <a:rPr lang="en-GB" dirty="0"/>
              <a:t> A, </a:t>
            </a:r>
            <a:r>
              <a:rPr lang="en-GB" dirty="0" err="1"/>
              <a:t>Schueller</a:t>
            </a:r>
            <a:r>
              <a:rPr lang="en-GB" dirty="0"/>
              <a:t> SM. Adjusting an available online peer support platform in a program to supplement the treatment of perinatal depression and anxiety. </a:t>
            </a:r>
            <a:r>
              <a:rPr lang="en-GB" i="1" dirty="0"/>
              <a:t>JMIR </a:t>
            </a:r>
            <a:r>
              <a:rPr lang="en-GB" i="1" dirty="0" err="1"/>
              <a:t>Ment</a:t>
            </a:r>
            <a:r>
              <a:rPr lang="en-GB" i="1" dirty="0"/>
              <a:t> Health</a:t>
            </a:r>
            <a:r>
              <a:rPr lang="en-GB" dirty="0"/>
              <a:t>. 2016;3:e11. doi:10.2196/mental.5335]. </a:t>
            </a:r>
          </a:p>
          <a:p>
            <a:r>
              <a:rPr lang="en-IN" dirty="0"/>
              <a:t>[4]. https://www.ncbi.nlm.nih.gov/pmc/articles/PMC6402067 [</a:t>
            </a:r>
            <a:r>
              <a:rPr lang="en-IN" dirty="0" err="1"/>
              <a:t>Leykin</a:t>
            </a:r>
            <a:r>
              <a:rPr lang="en-IN" dirty="0"/>
              <a:t> Y, Muñoz RF, Contreras O, Latham MD. Results from a trial of an unsupported internet intervention for depressive symptoms. </a:t>
            </a:r>
            <a:r>
              <a:rPr lang="en-IN" i="1" dirty="0"/>
              <a:t>Internet </a:t>
            </a:r>
            <a:r>
              <a:rPr lang="en-IN" i="1" dirty="0" err="1"/>
              <a:t>Interv</a:t>
            </a:r>
            <a:r>
              <a:rPr lang="en-IN" dirty="0"/>
              <a:t>. 2014;1:175–181. doi:10.1016/j.invent.2014.09.002.Results]. </a:t>
            </a:r>
          </a:p>
          <a:p>
            <a:r>
              <a:rPr lang="en-IN" dirty="0"/>
              <a:t>[5]. https://www.ncbi.nlm.nih.gov/pubmed/25093485 [Adelman CB, </a:t>
            </a:r>
            <a:r>
              <a:rPr lang="en-IN" dirty="0" err="1"/>
              <a:t>Panza</a:t>
            </a:r>
            <a:r>
              <a:rPr lang="en-IN" dirty="0"/>
              <a:t> KE, Bartley CA, </a:t>
            </a:r>
            <a:r>
              <a:rPr lang="en-IN" dirty="0" err="1"/>
              <a:t>Bontempo</a:t>
            </a:r>
            <a:r>
              <a:rPr lang="en-IN" dirty="0"/>
              <a:t> A, Bloch MH. A </a:t>
            </a:r>
            <a:r>
              <a:rPr lang="en-IN" dirty="0" err="1"/>
              <a:t>metaanalysis</a:t>
            </a:r>
            <a:r>
              <a:rPr lang="en-IN" dirty="0"/>
              <a:t> of computerized cognitive-</a:t>
            </a:r>
            <a:r>
              <a:rPr lang="en-IN" dirty="0" err="1"/>
              <a:t>behavioral</a:t>
            </a:r>
            <a:r>
              <a:rPr lang="en-IN" dirty="0"/>
              <a:t> therapy for the treatment of DSM-5 anxiety disorders. </a:t>
            </a:r>
            <a:r>
              <a:rPr lang="en-IN" i="1" dirty="0"/>
              <a:t>J </a:t>
            </a:r>
            <a:r>
              <a:rPr lang="en-IN" i="1" dirty="0" err="1"/>
              <a:t>Clin</a:t>
            </a:r>
            <a:r>
              <a:rPr lang="en-IN" i="1" dirty="0"/>
              <a:t> Psychiatry</a:t>
            </a:r>
            <a:r>
              <a:rPr lang="en-IN" dirty="0"/>
              <a:t>.2014;75:e695–e704. doi:10.4088/JCP.13r08894.] </a:t>
            </a:r>
          </a:p>
          <a:p>
            <a:r>
              <a:rPr lang="en-IN" dirty="0"/>
              <a:t>[6]. https://www.tandfonline.com/doi/full/10.1080/16506070903318960 [</a:t>
            </a:r>
            <a:r>
              <a:rPr lang="en-IN" dirty="0" err="1"/>
              <a:t>Andersson</a:t>
            </a:r>
            <a:r>
              <a:rPr lang="en-IN" dirty="0"/>
              <a:t> G, </a:t>
            </a:r>
            <a:r>
              <a:rPr lang="en-IN" dirty="0" err="1"/>
              <a:t>Cuijpers</a:t>
            </a:r>
            <a:r>
              <a:rPr lang="en-IN" dirty="0"/>
              <a:t> P. Internet-based and other computerized psychological treatments for adult depression: a meta-analysis. </a:t>
            </a:r>
            <a:r>
              <a:rPr lang="en-IN" i="1" dirty="0" err="1"/>
              <a:t>Cogn</a:t>
            </a:r>
            <a:r>
              <a:rPr lang="en-IN" i="1" dirty="0"/>
              <a:t> </a:t>
            </a:r>
            <a:r>
              <a:rPr lang="en-IN" i="1" dirty="0" err="1"/>
              <a:t>Behav</a:t>
            </a:r>
            <a:r>
              <a:rPr lang="en-IN" i="1" dirty="0"/>
              <a:t> </a:t>
            </a:r>
            <a:r>
              <a:rPr lang="en-IN" i="1" dirty="0" err="1"/>
              <a:t>Ther</a:t>
            </a:r>
            <a:r>
              <a:rPr lang="en-IN" dirty="0"/>
              <a:t>. 2009;38:196–205. doi:10.1080/16506070903318960]. </a:t>
            </a:r>
            <a:endParaRPr lang="en-IN" dirty="0" smtClean="0"/>
          </a:p>
          <a:p>
            <a:r>
              <a:rPr lang="en-IN" dirty="0"/>
              <a:t>[7]. https://www.ncbi.nlm.nih.gov/pubmed/28546138 [Grist R, Porter J, </a:t>
            </a:r>
            <a:r>
              <a:rPr lang="en-IN" dirty="0" err="1"/>
              <a:t>Stallard</a:t>
            </a:r>
            <a:r>
              <a:rPr lang="en-IN" dirty="0"/>
              <a:t> P. Mental health mobile apps for preadolescents and adolescents: a systematic review. </a:t>
            </a:r>
            <a:r>
              <a:rPr lang="en-IN" i="1" dirty="0"/>
              <a:t>J Med Internet Res</a:t>
            </a:r>
            <a:r>
              <a:rPr lang="en-IN" dirty="0"/>
              <a:t>. 2017;19:e176. doi:10.2196/jmir.7332]. </a:t>
            </a:r>
          </a:p>
          <a:p>
            <a:r>
              <a:rPr lang="en-IN" dirty="0"/>
              <a:t>[8]. https://europepmc.org/articles/PMC2762797 [Christensen H, Griffiths KM, </a:t>
            </a:r>
            <a:r>
              <a:rPr lang="en-IN" dirty="0" err="1"/>
              <a:t>Farrer</a:t>
            </a:r>
            <a:r>
              <a:rPr lang="en-IN" dirty="0"/>
              <a:t> L. Adherence in Internet interventions for anxiety and depression. </a:t>
            </a:r>
            <a:r>
              <a:rPr lang="en-IN" i="1" dirty="0"/>
              <a:t>J Med Internet Res</a:t>
            </a:r>
            <a:r>
              <a:rPr lang="en-IN" dirty="0"/>
              <a:t>. 2009;11:e13. doi:10.2196/jmir.1194]. </a:t>
            </a:r>
          </a:p>
          <a:p>
            <a:r>
              <a:rPr lang="en-GB" dirty="0"/>
              <a:t>[9]. https://www.thelancet.com/journals/lanpsy/article/PIIS2215-0366(18)30230-X/fulltext [</a:t>
            </a:r>
            <a:r>
              <a:rPr lang="en-GB" dirty="0" err="1"/>
              <a:t>Sachan</a:t>
            </a:r>
            <a:r>
              <a:rPr lang="en-GB" dirty="0"/>
              <a:t> D. Self-help robots drive blues away. </a:t>
            </a:r>
            <a:r>
              <a:rPr lang="en-GB" i="1" dirty="0"/>
              <a:t>Lancet Psychiatry</a:t>
            </a:r>
            <a:r>
              <a:rPr lang="en-GB" dirty="0"/>
              <a:t>. 2018;5:547. doi:10.1016/S2215-0366(18)30230-X]. </a:t>
            </a:r>
            <a:endParaRPr lang="en-IN" dirty="0"/>
          </a:p>
        </p:txBody>
      </p:sp>
    </p:spTree>
    <p:extLst>
      <p:ext uri="{BB962C8B-B14F-4D97-AF65-F5344CB8AC3E}">
        <p14:creationId xmlns:p14="http://schemas.microsoft.com/office/powerpoint/2010/main" val="10688887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3872248"/>
          </a:xfrm>
        </p:spPr>
        <p:txBody>
          <a:bodyPr>
            <a:normAutofit/>
          </a:bodyPr>
          <a:lstStyle/>
          <a:p>
            <a:r>
              <a:rPr lang="en-IN" sz="7200" i="1" dirty="0" smtClean="0">
                <a:effectLst>
                  <a:outerShdw blurRad="38100" dist="38100" dir="2700000" algn="tl">
                    <a:srgbClr val="000000">
                      <a:alpha val="43137"/>
                    </a:srgbClr>
                  </a:outerShdw>
                </a:effectLst>
                <a:latin typeface="Algerian" panose="04020705040A02060702" pitchFamily="82" charset="0"/>
              </a:rPr>
              <a:t>      </a:t>
            </a:r>
            <a:br>
              <a:rPr lang="en-IN" sz="7200" i="1" dirty="0" smtClean="0">
                <a:effectLst>
                  <a:outerShdw blurRad="38100" dist="38100" dir="2700000" algn="tl">
                    <a:srgbClr val="000000">
                      <a:alpha val="43137"/>
                    </a:srgbClr>
                  </a:outerShdw>
                </a:effectLst>
                <a:latin typeface="Algerian" panose="04020705040A02060702" pitchFamily="82" charset="0"/>
              </a:rPr>
            </a:br>
            <a:r>
              <a:rPr lang="en-IN" sz="7200" i="1" dirty="0">
                <a:effectLst>
                  <a:outerShdw blurRad="38100" dist="38100" dir="2700000" algn="tl">
                    <a:srgbClr val="000000">
                      <a:alpha val="43137"/>
                    </a:srgbClr>
                  </a:outerShdw>
                </a:effectLst>
                <a:latin typeface="Algerian" panose="04020705040A02060702" pitchFamily="82" charset="0"/>
              </a:rPr>
              <a:t> </a:t>
            </a:r>
            <a:r>
              <a:rPr lang="en-IN" sz="7200" i="1" dirty="0" smtClean="0">
                <a:effectLst>
                  <a:outerShdw blurRad="38100" dist="38100" dir="2700000" algn="tl">
                    <a:srgbClr val="000000">
                      <a:alpha val="43137"/>
                    </a:srgbClr>
                  </a:outerShdw>
                </a:effectLst>
                <a:latin typeface="Algerian" panose="04020705040A02060702" pitchFamily="82" charset="0"/>
              </a:rPr>
              <a:t>      </a:t>
            </a:r>
            <a:br>
              <a:rPr lang="en-IN" sz="7200" i="1" dirty="0" smtClean="0">
                <a:effectLst>
                  <a:outerShdw blurRad="38100" dist="38100" dir="2700000" algn="tl">
                    <a:srgbClr val="000000">
                      <a:alpha val="43137"/>
                    </a:srgbClr>
                  </a:outerShdw>
                </a:effectLst>
                <a:latin typeface="Algerian" panose="04020705040A02060702" pitchFamily="82" charset="0"/>
              </a:rPr>
            </a:br>
            <a:r>
              <a:rPr lang="en-IN" sz="7200" i="1" dirty="0">
                <a:effectLst>
                  <a:outerShdw blurRad="38100" dist="38100" dir="2700000" algn="tl">
                    <a:srgbClr val="000000">
                      <a:alpha val="43137"/>
                    </a:srgbClr>
                  </a:outerShdw>
                </a:effectLst>
                <a:latin typeface="Algerian" panose="04020705040A02060702" pitchFamily="82" charset="0"/>
              </a:rPr>
              <a:t> </a:t>
            </a:r>
            <a:r>
              <a:rPr lang="en-IN" sz="7200" i="1" dirty="0" smtClean="0">
                <a:effectLst>
                  <a:outerShdw blurRad="38100" dist="38100" dir="2700000" algn="tl">
                    <a:srgbClr val="000000">
                      <a:alpha val="43137"/>
                    </a:srgbClr>
                  </a:outerShdw>
                </a:effectLst>
                <a:latin typeface="Algerian" panose="04020705040A02060702" pitchFamily="82" charset="0"/>
              </a:rPr>
              <a:t>        Thank You</a:t>
            </a:r>
            <a:endParaRPr lang="en-IN" sz="7200" i="1"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217787539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677333" y="609600"/>
            <a:ext cx="8596800" cy="1320800"/>
          </a:xfrm>
          <a:prstGeom prst="rect">
            <a:avLst/>
          </a:prstGeom>
        </p:spPr>
        <p:txBody>
          <a:bodyPr spcFirstLastPara="1" vert="horz" wrap="square" lIns="91433" tIns="45700" rIns="91433" bIns="45700" rtlCol="0" anchor="t" anchorCtr="0">
            <a:noAutofit/>
          </a:bodyPr>
          <a:lstStyle/>
          <a:p>
            <a:pPr>
              <a:spcBef>
                <a:spcPts val="0"/>
              </a:spcBef>
            </a:pPr>
            <a:r>
              <a:rPr lang="en"/>
              <a:t>What is Mental Health </a:t>
            </a:r>
            <a:endParaRPr/>
          </a:p>
        </p:txBody>
      </p:sp>
      <p:pic>
        <p:nvPicPr>
          <p:cNvPr id="153" name="Google Shape;153;p19"/>
          <p:cNvPicPr preferRelativeResize="0"/>
          <p:nvPr/>
        </p:nvPicPr>
        <p:blipFill>
          <a:blip r:embed="rId3">
            <a:alphaModFix/>
          </a:blip>
          <a:stretch>
            <a:fillRect/>
          </a:stretch>
        </p:blipFill>
        <p:spPr>
          <a:xfrm>
            <a:off x="528600" y="1484434"/>
            <a:ext cx="8745533" cy="3297973"/>
          </a:xfrm>
          <a:prstGeom prst="rect">
            <a:avLst/>
          </a:prstGeom>
          <a:noFill/>
          <a:ln>
            <a:noFill/>
          </a:ln>
        </p:spPr>
      </p:pic>
      <p:pic>
        <p:nvPicPr>
          <p:cNvPr id="154" name="Google Shape;154;p19"/>
          <p:cNvPicPr preferRelativeResize="0"/>
          <p:nvPr/>
        </p:nvPicPr>
        <p:blipFill>
          <a:blip r:embed="rId4">
            <a:alphaModFix/>
          </a:blip>
          <a:stretch>
            <a:fillRect/>
          </a:stretch>
        </p:blipFill>
        <p:spPr>
          <a:xfrm>
            <a:off x="759734" y="4784266"/>
            <a:ext cx="3255933" cy="1830567"/>
          </a:xfrm>
          <a:prstGeom prst="rect">
            <a:avLst/>
          </a:prstGeom>
          <a:noFill/>
          <a:ln>
            <a:noFill/>
          </a:ln>
        </p:spPr>
      </p:pic>
    </p:spTree>
    <p:extLst>
      <p:ext uri="{BB962C8B-B14F-4D97-AF65-F5344CB8AC3E}">
        <p14:creationId xmlns:p14="http://schemas.microsoft.com/office/powerpoint/2010/main" val="3643943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677333" y="609600"/>
            <a:ext cx="8596800" cy="1320800"/>
          </a:xfrm>
          <a:prstGeom prst="rect">
            <a:avLst/>
          </a:prstGeom>
        </p:spPr>
        <p:txBody>
          <a:bodyPr spcFirstLastPara="1" vert="horz" wrap="square" lIns="91433" tIns="45700" rIns="91433" bIns="45700" rtlCol="0" anchor="t" anchorCtr="0">
            <a:noAutofit/>
          </a:bodyPr>
          <a:lstStyle/>
          <a:p>
            <a:pPr>
              <a:spcBef>
                <a:spcPts val="0"/>
              </a:spcBef>
            </a:pPr>
            <a:r>
              <a:rPr lang="en"/>
              <a:t>Mental Health according to WHO</a:t>
            </a:r>
            <a:endParaRPr/>
          </a:p>
        </p:txBody>
      </p:sp>
      <p:sp>
        <p:nvSpPr>
          <p:cNvPr id="160" name="Google Shape;160;p20"/>
          <p:cNvSpPr txBox="1">
            <a:spLocks noGrp="1"/>
          </p:cNvSpPr>
          <p:nvPr>
            <p:ph type="body" idx="1"/>
          </p:nvPr>
        </p:nvSpPr>
        <p:spPr>
          <a:xfrm>
            <a:off x="594700" y="1598756"/>
            <a:ext cx="8596800" cy="3880800"/>
          </a:xfrm>
          <a:prstGeom prst="rect">
            <a:avLst/>
          </a:prstGeom>
        </p:spPr>
        <p:txBody>
          <a:bodyPr spcFirstLastPara="1" vert="horz" wrap="square" lIns="91433" tIns="45700" rIns="91433" bIns="45700" rtlCol="0" anchor="t" anchorCtr="0">
            <a:noAutofit/>
          </a:bodyPr>
          <a:lstStyle/>
          <a:p>
            <a:pPr marL="0" indent="0">
              <a:lnSpc>
                <a:spcPct val="144444"/>
              </a:lnSpc>
              <a:spcBef>
                <a:spcPts val="2533"/>
              </a:spcBef>
              <a:buClr>
                <a:schemeClr val="dk1"/>
              </a:buClr>
              <a:buSzPts val="1100"/>
              <a:buNone/>
            </a:pPr>
            <a:r>
              <a:rPr lang="en" b="1" dirty="0">
                <a:solidFill>
                  <a:schemeClr val="tx1"/>
                </a:solidFill>
                <a:ea typeface="Roboto"/>
                <a:cs typeface="Roboto"/>
                <a:sym typeface="Roboto"/>
              </a:rPr>
              <a:t>According to the </a:t>
            </a:r>
            <a:r>
              <a:rPr lang="en" b="1" dirty="0">
                <a:solidFill>
                  <a:schemeClr val="tx1"/>
                </a:solidFill>
                <a:uFill>
                  <a:noFill/>
                </a:uFill>
                <a:ea typeface="Roboto"/>
                <a:cs typeface="Roboto"/>
                <a:sym typeface="Roboto"/>
                <a:hlinkClick r:id="rId3"/>
              </a:rPr>
              <a:t>WHO</a:t>
            </a:r>
            <a:r>
              <a:rPr lang="en" b="1" dirty="0">
                <a:solidFill>
                  <a:schemeClr val="tx1"/>
                </a:solidFill>
                <a:ea typeface="Roboto"/>
                <a:cs typeface="Roboto"/>
                <a:sym typeface="Roboto"/>
              </a:rPr>
              <a:t> (World Health Organization), mental health is:</a:t>
            </a:r>
            <a:endParaRPr b="1" dirty="0">
              <a:solidFill>
                <a:schemeClr val="tx1"/>
              </a:solidFill>
              <a:ea typeface="Roboto"/>
              <a:cs typeface="Roboto"/>
              <a:sym typeface="Roboto"/>
            </a:endParaRPr>
          </a:p>
          <a:p>
            <a:pPr marL="0" indent="0">
              <a:lnSpc>
                <a:spcPct val="144444"/>
              </a:lnSpc>
              <a:spcBef>
                <a:spcPts val="2533"/>
              </a:spcBef>
              <a:buNone/>
            </a:pPr>
            <a:r>
              <a:rPr lang="en" b="1" dirty="0">
                <a:solidFill>
                  <a:schemeClr val="tx1"/>
                </a:solidFill>
                <a:ea typeface="Roboto"/>
                <a:cs typeface="Roboto"/>
                <a:sym typeface="Roboto"/>
              </a:rPr>
              <a:t>"... a state of well-being in which the individual realizes his or her own abilities, can cope with the normal stresses of life, can work productively and fruitfully, and is able to make a contribution to his or her community."</a:t>
            </a:r>
            <a:endParaRPr b="1" dirty="0">
              <a:solidFill>
                <a:schemeClr val="tx1"/>
              </a:solidFill>
              <a:ea typeface="Roboto"/>
              <a:cs typeface="Roboto"/>
              <a:sym typeface="Roboto"/>
            </a:endParaRPr>
          </a:p>
          <a:p>
            <a:pPr marL="0" indent="0">
              <a:lnSpc>
                <a:spcPct val="144444"/>
              </a:lnSpc>
              <a:spcBef>
                <a:spcPts val="2533"/>
              </a:spcBef>
              <a:buClr>
                <a:schemeClr val="dk1"/>
              </a:buClr>
              <a:buSzPts val="1100"/>
              <a:buNone/>
            </a:pPr>
            <a:r>
              <a:rPr lang="en" dirty="0">
                <a:solidFill>
                  <a:srgbClr val="231F20"/>
                </a:solidFill>
                <a:latin typeface="Roboto"/>
                <a:ea typeface="Roboto"/>
                <a:cs typeface="Roboto"/>
                <a:sym typeface="Roboto"/>
              </a:rPr>
              <a:t>The WHO stresses that mental health "is not just the absence of mental disorder."</a:t>
            </a:r>
            <a:endParaRPr dirty="0">
              <a:solidFill>
                <a:srgbClr val="231F20"/>
              </a:solidFill>
              <a:latin typeface="Roboto"/>
              <a:ea typeface="Roboto"/>
              <a:cs typeface="Roboto"/>
              <a:sym typeface="Roboto"/>
            </a:endParaRPr>
          </a:p>
          <a:p>
            <a:pPr marL="0" indent="0">
              <a:spcBef>
                <a:spcPts val="2533"/>
              </a:spcBef>
              <a:buNone/>
            </a:pPr>
            <a:endParaRPr dirty="0"/>
          </a:p>
        </p:txBody>
      </p:sp>
      <p:pic>
        <p:nvPicPr>
          <p:cNvPr id="161" name="Google Shape;161;p20"/>
          <p:cNvPicPr preferRelativeResize="0"/>
          <p:nvPr/>
        </p:nvPicPr>
        <p:blipFill>
          <a:blip r:embed="rId4">
            <a:alphaModFix/>
          </a:blip>
          <a:stretch>
            <a:fillRect/>
          </a:stretch>
        </p:blipFill>
        <p:spPr>
          <a:xfrm>
            <a:off x="677333" y="4867334"/>
            <a:ext cx="4439568" cy="1775833"/>
          </a:xfrm>
          <a:prstGeom prst="rect">
            <a:avLst/>
          </a:prstGeom>
          <a:noFill/>
          <a:ln>
            <a:noFill/>
          </a:ln>
        </p:spPr>
      </p:pic>
      <p:pic>
        <p:nvPicPr>
          <p:cNvPr id="162" name="Google Shape;162;p20"/>
          <p:cNvPicPr preferRelativeResize="0"/>
          <p:nvPr/>
        </p:nvPicPr>
        <p:blipFill>
          <a:blip r:embed="rId5">
            <a:alphaModFix/>
          </a:blip>
          <a:stretch>
            <a:fillRect/>
          </a:stretch>
        </p:blipFill>
        <p:spPr>
          <a:xfrm>
            <a:off x="4912901" y="4573401"/>
            <a:ext cx="3228767" cy="1775831"/>
          </a:xfrm>
          <a:prstGeom prst="rect">
            <a:avLst/>
          </a:prstGeom>
          <a:noFill/>
          <a:ln>
            <a:noFill/>
          </a:ln>
        </p:spPr>
      </p:pic>
    </p:spTree>
    <p:extLst>
      <p:ext uri="{BB962C8B-B14F-4D97-AF65-F5344CB8AC3E}">
        <p14:creationId xmlns:p14="http://schemas.microsoft.com/office/powerpoint/2010/main" val="11174940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677333" y="609600"/>
            <a:ext cx="8596800" cy="1320800"/>
          </a:xfrm>
          <a:prstGeom prst="rect">
            <a:avLst/>
          </a:prstGeom>
        </p:spPr>
        <p:txBody>
          <a:bodyPr spcFirstLastPara="1" vert="horz" wrap="square" lIns="91433" tIns="45700" rIns="91433" bIns="45700" rtlCol="0" anchor="t" anchorCtr="0">
            <a:noAutofit/>
          </a:bodyPr>
          <a:lstStyle/>
          <a:p>
            <a:pPr>
              <a:spcBef>
                <a:spcPts val="0"/>
              </a:spcBef>
            </a:pPr>
            <a:r>
              <a:rPr lang="en"/>
              <a:t>Why Mental Health??</a:t>
            </a:r>
            <a:endParaRPr/>
          </a:p>
        </p:txBody>
      </p:sp>
      <p:sp>
        <p:nvSpPr>
          <p:cNvPr id="168" name="Google Shape;168;p21"/>
          <p:cNvSpPr txBox="1">
            <a:spLocks noGrp="1"/>
          </p:cNvSpPr>
          <p:nvPr>
            <p:ph type="body" idx="1"/>
          </p:nvPr>
        </p:nvSpPr>
        <p:spPr>
          <a:xfrm>
            <a:off x="677333" y="2160589"/>
            <a:ext cx="8596800" cy="3880800"/>
          </a:xfrm>
          <a:prstGeom prst="rect">
            <a:avLst/>
          </a:prstGeom>
        </p:spPr>
        <p:txBody>
          <a:bodyPr spcFirstLastPara="1" vert="horz" wrap="square" lIns="91433" tIns="45700" rIns="91433" bIns="45700" rtlCol="0" anchor="t" anchorCtr="0">
            <a:noAutofit/>
          </a:bodyPr>
          <a:lstStyle/>
          <a:p>
            <a:pPr marL="0" indent="0">
              <a:spcBef>
                <a:spcPts val="1067"/>
              </a:spcBef>
              <a:buNone/>
            </a:pPr>
            <a:endParaRPr/>
          </a:p>
        </p:txBody>
      </p:sp>
      <p:pic>
        <p:nvPicPr>
          <p:cNvPr id="169" name="Google Shape;169;p21"/>
          <p:cNvPicPr preferRelativeResize="0"/>
          <p:nvPr/>
        </p:nvPicPr>
        <p:blipFill>
          <a:blip r:embed="rId3">
            <a:alphaModFix/>
          </a:blip>
          <a:stretch>
            <a:fillRect/>
          </a:stretch>
        </p:blipFill>
        <p:spPr>
          <a:xfrm>
            <a:off x="4675034" y="1453000"/>
            <a:ext cx="3124933" cy="2749933"/>
          </a:xfrm>
          <a:prstGeom prst="rect">
            <a:avLst/>
          </a:prstGeom>
          <a:noFill/>
          <a:ln>
            <a:noFill/>
          </a:ln>
        </p:spPr>
      </p:pic>
      <p:pic>
        <p:nvPicPr>
          <p:cNvPr id="170" name="Google Shape;170;p21"/>
          <p:cNvPicPr preferRelativeResize="0"/>
          <p:nvPr/>
        </p:nvPicPr>
        <p:blipFill>
          <a:blip r:embed="rId4">
            <a:alphaModFix/>
          </a:blip>
          <a:stretch>
            <a:fillRect/>
          </a:stretch>
        </p:blipFill>
        <p:spPr>
          <a:xfrm>
            <a:off x="5074650" y="4405199"/>
            <a:ext cx="2325701" cy="2325733"/>
          </a:xfrm>
          <a:prstGeom prst="rect">
            <a:avLst/>
          </a:prstGeom>
          <a:noFill/>
          <a:ln>
            <a:noFill/>
          </a:ln>
        </p:spPr>
      </p:pic>
      <p:pic>
        <p:nvPicPr>
          <p:cNvPr id="171" name="Google Shape;171;p21"/>
          <p:cNvPicPr preferRelativeResize="0"/>
          <p:nvPr/>
        </p:nvPicPr>
        <p:blipFill>
          <a:blip r:embed="rId5">
            <a:alphaModFix/>
          </a:blip>
          <a:stretch>
            <a:fillRect/>
          </a:stretch>
        </p:blipFill>
        <p:spPr>
          <a:xfrm>
            <a:off x="563100" y="1453000"/>
            <a:ext cx="3544536" cy="4588400"/>
          </a:xfrm>
          <a:prstGeom prst="rect">
            <a:avLst/>
          </a:prstGeom>
          <a:noFill/>
          <a:ln>
            <a:noFill/>
          </a:ln>
        </p:spPr>
      </p:pic>
    </p:spTree>
    <p:extLst>
      <p:ext uri="{BB962C8B-B14F-4D97-AF65-F5344CB8AC3E}">
        <p14:creationId xmlns:p14="http://schemas.microsoft.com/office/powerpoint/2010/main" val="14728565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Introduction </a:t>
            </a:r>
            <a:endParaRPr lang="en-IN" dirty="0"/>
          </a:p>
        </p:txBody>
      </p:sp>
      <p:sp>
        <p:nvSpPr>
          <p:cNvPr id="3" name="Content Placeholder 2"/>
          <p:cNvSpPr>
            <a:spLocks noGrp="1"/>
          </p:cNvSpPr>
          <p:nvPr>
            <p:ph idx="1"/>
          </p:nvPr>
        </p:nvSpPr>
        <p:spPr/>
        <p:txBody>
          <a:bodyPr/>
          <a:lstStyle/>
          <a:p>
            <a:pPr marL="0" indent="0" algn="just">
              <a:buNone/>
            </a:pPr>
            <a:r>
              <a:rPr lang="en-US" dirty="0"/>
              <a:t>	</a:t>
            </a:r>
            <a:r>
              <a:rPr lang="en-US" dirty="0" smtClean="0"/>
              <a:t>This </a:t>
            </a:r>
            <a:r>
              <a:rPr lang="en-US" dirty="0"/>
              <a:t>project Mental Health Analysis </a:t>
            </a:r>
            <a:r>
              <a:rPr lang="en-US" dirty="0" err="1" smtClean="0"/>
              <a:t>ChatBot</a:t>
            </a:r>
            <a:r>
              <a:rPr lang="en-US" dirty="0" smtClean="0"/>
              <a:t> INSPIRED. </a:t>
            </a:r>
            <a:r>
              <a:rPr lang="en-US" dirty="0">
                <a:solidFill>
                  <a:schemeClr val="tx1"/>
                </a:solidFill>
              </a:rPr>
              <a:t>The primary goal of this project is to extract patterns from a Mental health counselling dataset, and then build a model based on these extracted patterns, in order to predict the mental health </a:t>
            </a:r>
            <a:r>
              <a:rPr lang="en-US" dirty="0" smtClean="0">
                <a:solidFill>
                  <a:schemeClr val="tx1"/>
                </a:solidFill>
              </a:rPr>
              <a:t>issues. </a:t>
            </a:r>
            <a:r>
              <a:rPr lang="en-GB" dirty="0"/>
              <a:t>The project Mental Health Analysis </a:t>
            </a:r>
            <a:r>
              <a:rPr lang="en-GB" dirty="0" err="1"/>
              <a:t>ChatBot</a:t>
            </a:r>
            <a:r>
              <a:rPr lang="en-GB" dirty="0"/>
              <a:t> INSPIRED which is built using </a:t>
            </a:r>
            <a:r>
              <a:rPr lang="en-GB" dirty="0" err="1"/>
              <a:t>Reactjs</a:t>
            </a:r>
            <a:r>
              <a:rPr lang="en-GB" dirty="0"/>
              <a:t>, Python and </a:t>
            </a:r>
            <a:r>
              <a:rPr lang="en-GB" dirty="0" smtClean="0"/>
              <a:t>other </a:t>
            </a:r>
            <a:r>
              <a:rPr lang="en-GB" dirty="0"/>
              <a:t>tools. The main objective is, Talk to Inspired </a:t>
            </a:r>
            <a:r>
              <a:rPr lang="en-GB" dirty="0" err="1"/>
              <a:t>chatbot</a:t>
            </a:r>
            <a:r>
              <a:rPr lang="en-GB" dirty="0"/>
              <a:t> and experience the human touch of a robot, Share your emotions with smash the </a:t>
            </a:r>
            <a:r>
              <a:rPr lang="en-GB" dirty="0" err="1"/>
              <a:t>councelling</a:t>
            </a:r>
            <a:r>
              <a:rPr lang="en-GB" dirty="0"/>
              <a:t> expert. </a:t>
            </a:r>
            <a:endParaRPr lang="en-IN" dirty="0"/>
          </a:p>
        </p:txBody>
      </p:sp>
    </p:spTree>
    <p:extLst>
      <p:ext uri="{BB962C8B-B14F-4D97-AF65-F5344CB8AC3E}">
        <p14:creationId xmlns:p14="http://schemas.microsoft.com/office/powerpoint/2010/main" val="2559301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a:xfrm>
            <a:off x="677334" y="1017431"/>
            <a:ext cx="8596668" cy="5023932"/>
          </a:xfrm>
        </p:spPr>
        <p:txBody>
          <a:bodyPr>
            <a:normAutofit/>
          </a:bodyPr>
          <a:lstStyle/>
          <a:p>
            <a:pPr marL="0" indent="0">
              <a:buNone/>
            </a:pPr>
            <a:endParaRPr lang="en-IN" dirty="0"/>
          </a:p>
          <a:p>
            <a:r>
              <a:rPr lang="en-GB" dirty="0"/>
              <a:t>Mental health issues such as stress, anxiety, and depression are among the health information most searched for by teenagers online, and online content often motivates young people to change their health </a:t>
            </a:r>
            <a:r>
              <a:rPr lang="en-GB" dirty="0" err="1"/>
              <a:t>behaviors</a:t>
            </a:r>
            <a:r>
              <a:rPr lang="en-GB" dirty="0"/>
              <a:t>. </a:t>
            </a:r>
            <a:endParaRPr lang="en-IN" dirty="0"/>
          </a:p>
          <a:p>
            <a:r>
              <a:rPr lang="en-GB" dirty="0" err="1"/>
              <a:t>Chatbots</a:t>
            </a:r>
            <a:r>
              <a:rPr lang="en-GB" dirty="0"/>
              <a:t> may offer great potential for providing people with useful help for mental health difficulties. There are, however, several ethical issues associated with this potential. While testing the </a:t>
            </a:r>
            <a:r>
              <a:rPr lang="en-GB" dirty="0" err="1"/>
              <a:t>chatbots</a:t>
            </a:r>
            <a:r>
              <a:rPr lang="en-GB" dirty="0"/>
              <a:t>, we were particularly concerned about matters related to who has access to users’ personal information and conversations; whether the digital support provided is evidence-based; and how automated bots protect users’ safety in emergency situations. </a:t>
            </a:r>
          </a:p>
          <a:p>
            <a:r>
              <a:rPr lang="en-GB" dirty="0" smtClean="0"/>
              <a:t>For </a:t>
            </a:r>
            <a:r>
              <a:rPr lang="en-GB" dirty="0"/>
              <a:t>their potential not to be compromised, we believe that automated bots should meet a set of minimum ethical standards concerning privacy and confidentiality, efficacy, and safety. </a:t>
            </a:r>
          </a:p>
          <a:p>
            <a:endParaRPr lang="en-IN" dirty="0"/>
          </a:p>
        </p:txBody>
      </p:sp>
    </p:spTree>
    <p:extLst>
      <p:ext uri="{BB962C8B-B14F-4D97-AF65-F5344CB8AC3E}">
        <p14:creationId xmlns:p14="http://schemas.microsoft.com/office/powerpoint/2010/main" val="12985454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677333" y="609600"/>
            <a:ext cx="8596800" cy="1320800"/>
          </a:xfrm>
          <a:prstGeom prst="rect">
            <a:avLst/>
          </a:prstGeom>
        </p:spPr>
        <p:txBody>
          <a:bodyPr spcFirstLastPara="1" vert="horz" wrap="square" lIns="91433" tIns="45700" rIns="91433" bIns="45700" rtlCol="0" anchor="t" anchorCtr="0">
            <a:noAutofit/>
          </a:bodyPr>
          <a:lstStyle/>
          <a:p>
            <a:pPr>
              <a:spcBef>
                <a:spcPts val="0"/>
              </a:spcBef>
            </a:pPr>
            <a:r>
              <a:rPr lang="en" dirty="0"/>
              <a:t>Literature Survey </a:t>
            </a:r>
            <a:endParaRPr dirty="0"/>
          </a:p>
        </p:txBody>
      </p:sp>
      <p:sp>
        <p:nvSpPr>
          <p:cNvPr id="198" name="Google Shape;198;p25"/>
          <p:cNvSpPr txBox="1">
            <a:spLocks noGrp="1"/>
          </p:cNvSpPr>
          <p:nvPr>
            <p:ph type="body" idx="1"/>
          </p:nvPr>
        </p:nvSpPr>
        <p:spPr>
          <a:xfrm>
            <a:off x="677333" y="1301394"/>
            <a:ext cx="8596800" cy="4739996"/>
          </a:xfrm>
          <a:prstGeom prst="rect">
            <a:avLst/>
          </a:prstGeom>
        </p:spPr>
        <p:txBody>
          <a:bodyPr spcFirstLastPara="1" vert="horz" wrap="square" lIns="91433" tIns="45700" rIns="91433" bIns="45700" rtlCol="0" anchor="t" anchorCtr="0">
            <a:noAutofit/>
          </a:bodyPr>
          <a:lstStyle/>
          <a:p>
            <a:pPr marL="0" indent="0">
              <a:buNone/>
            </a:pPr>
            <a:r>
              <a:rPr lang="en-US" dirty="0" smtClean="0">
                <a:solidFill>
                  <a:schemeClr val="tx1"/>
                </a:solidFill>
              </a:rPr>
              <a:t>Ln[1]: The </a:t>
            </a:r>
            <a:r>
              <a:rPr lang="en-US" dirty="0">
                <a:solidFill>
                  <a:schemeClr val="tx1"/>
                </a:solidFill>
              </a:rPr>
              <a:t>paper by Kira </a:t>
            </a:r>
            <a:r>
              <a:rPr lang="en-US" dirty="0" err="1">
                <a:solidFill>
                  <a:schemeClr val="tx1"/>
                </a:solidFill>
              </a:rPr>
              <a:t>Kretzschmar</a:t>
            </a:r>
            <a:r>
              <a:rPr lang="en-US" dirty="0">
                <a:solidFill>
                  <a:schemeClr val="tx1"/>
                </a:solidFill>
              </a:rPr>
              <a:t>, Holly </a:t>
            </a:r>
            <a:r>
              <a:rPr lang="en-US" dirty="0" err="1">
                <a:solidFill>
                  <a:schemeClr val="tx1"/>
                </a:solidFill>
              </a:rPr>
              <a:t>Tyroll</a:t>
            </a:r>
            <a:r>
              <a:rPr lang="en-US" dirty="0">
                <a:solidFill>
                  <a:schemeClr val="tx1"/>
                </a:solidFill>
              </a:rPr>
              <a:t>, Gabriela </a:t>
            </a:r>
            <a:r>
              <a:rPr lang="en-US" dirty="0" err="1">
                <a:solidFill>
                  <a:schemeClr val="tx1"/>
                </a:solidFill>
              </a:rPr>
              <a:t>Pavarini</a:t>
            </a:r>
            <a:r>
              <a:rPr lang="en-US" dirty="0">
                <a:solidFill>
                  <a:schemeClr val="tx1"/>
                </a:solidFill>
              </a:rPr>
              <a:t>, Arianna </a:t>
            </a:r>
            <a:r>
              <a:rPr lang="en-US" dirty="0" smtClean="0">
                <a:solidFill>
                  <a:schemeClr val="tx1"/>
                </a:solidFill>
              </a:rPr>
              <a:t> </a:t>
            </a:r>
            <a:r>
              <a:rPr lang="en-US" dirty="0" err="1" smtClean="0">
                <a:solidFill>
                  <a:schemeClr val="tx1"/>
                </a:solidFill>
              </a:rPr>
              <a:t>Manzini</a:t>
            </a:r>
            <a:r>
              <a:rPr lang="en-US" dirty="0" smtClean="0">
                <a:solidFill>
                  <a:schemeClr val="tx1"/>
                </a:solidFill>
              </a:rPr>
              <a:t> </a:t>
            </a:r>
            <a:r>
              <a:rPr lang="en-US" dirty="0">
                <a:solidFill>
                  <a:schemeClr val="tx1"/>
                </a:solidFill>
              </a:rPr>
              <a:t>and </a:t>
            </a:r>
            <a:r>
              <a:rPr lang="en-US" dirty="0" err="1">
                <a:solidFill>
                  <a:schemeClr val="tx1"/>
                </a:solidFill>
              </a:rPr>
              <a:t>Ilina</a:t>
            </a:r>
            <a:r>
              <a:rPr lang="en-US" dirty="0">
                <a:solidFill>
                  <a:schemeClr val="tx1"/>
                </a:solidFill>
              </a:rPr>
              <a:t> Singh [1] discussed about Can your phone be your therapist? Young people ethical perspectives on the use of fully automated conversational agent (</a:t>
            </a:r>
            <a:r>
              <a:rPr lang="en-US" dirty="0" err="1">
                <a:solidFill>
                  <a:schemeClr val="tx1"/>
                </a:solidFill>
              </a:rPr>
              <a:t>chatbots</a:t>
            </a:r>
            <a:r>
              <a:rPr lang="en-US" dirty="0">
                <a:solidFill>
                  <a:schemeClr val="tx1"/>
                </a:solidFill>
              </a:rPr>
              <a:t>) in mental health support. This article arguing that bots like </a:t>
            </a:r>
            <a:r>
              <a:rPr lang="en-US" dirty="0" err="1">
                <a:solidFill>
                  <a:schemeClr val="tx1"/>
                </a:solidFill>
              </a:rPr>
              <a:t>Woebot</a:t>
            </a:r>
            <a:r>
              <a:rPr lang="en-US" dirty="0">
                <a:solidFill>
                  <a:schemeClr val="tx1"/>
                </a:solidFill>
              </a:rPr>
              <a:t>, </a:t>
            </a:r>
            <a:r>
              <a:rPr lang="en-US" dirty="0" err="1">
                <a:solidFill>
                  <a:schemeClr val="tx1"/>
                </a:solidFill>
              </a:rPr>
              <a:t>Wysa</a:t>
            </a:r>
            <a:r>
              <a:rPr lang="en-US" dirty="0">
                <a:solidFill>
                  <a:schemeClr val="tx1"/>
                </a:solidFill>
              </a:rPr>
              <a:t>, and Joy might have great potential to provide help to people struggling with mental health problems. </a:t>
            </a:r>
            <a:endParaRPr lang="en-US" dirty="0" smtClean="0">
              <a:solidFill>
                <a:schemeClr val="tx1"/>
              </a:solidFill>
            </a:endParaRPr>
          </a:p>
          <a:p>
            <a:pPr marL="0" indent="0">
              <a:buNone/>
            </a:pPr>
            <a:endParaRPr lang="en-US" dirty="0" smtClean="0">
              <a:solidFill>
                <a:schemeClr val="tx1"/>
              </a:solidFill>
            </a:endParaRPr>
          </a:p>
          <a:p>
            <a:pPr marL="0" indent="0">
              <a:buNone/>
            </a:pPr>
            <a:r>
              <a:rPr lang="en-US" dirty="0" smtClean="0">
                <a:solidFill>
                  <a:schemeClr val="tx1"/>
                </a:solidFill>
              </a:rPr>
              <a:t>Ln[2]: </a:t>
            </a:r>
            <a:r>
              <a:rPr lang="en-US" dirty="0" err="1">
                <a:solidFill>
                  <a:schemeClr val="tx1"/>
                </a:solidFill>
              </a:rPr>
              <a:t>Sandhya</a:t>
            </a:r>
            <a:r>
              <a:rPr lang="en-US" dirty="0">
                <a:solidFill>
                  <a:schemeClr val="tx1"/>
                </a:solidFill>
              </a:rPr>
              <a:t> P, </a:t>
            </a:r>
            <a:r>
              <a:rPr lang="en-US" dirty="0" err="1">
                <a:solidFill>
                  <a:schemeClr val="tx1"/>
                </a:solidFill>
              </a:rPr>
              <a:t>Mahek</a:t>
            </a:r>
            <a:r>
              <a:rPr lang="en-US" dirty="0">
                <a:solidFill>
                  <a:schemeClr val="tx1"/>
                </a:solidFill>
              </a:rPr>
              <a:t> </a:t>
            </a:r>
            <a:r>
              <a:rPr lang="en-US" dirty="0" err="1">
                <a:solidFill>
                  <a:schemeClr val="tx1"/>
                </a:solidFill>
              </a:rPr>
              <a:t>Kantesaria</a:t>
            </a:r>
            <a:r>
              <a:rPr lang="en-US" dirty="0">
                <a:solidFill>
                  <a:schemeClr val="tx1"/>
                </a:solidFill>
              </a:rPr>
              <a:t> [2] their paper stated about the Prediction of Mental Disorder for employees in IT Industry. In this paper they discussed about the implementation of different machine learning algorithms like logistic regression, </a:t>
            </a:r>
            <a:r>
              <a:rPr lang="en-US" dirty="0" err="1">
                <a:solidFill>
                  <a:schemeClr val="tx1"/>
                </a:solidFill>
              </a:rPr>
              <a:t>Knn</a:t>
            </a:r>
            <a:r>
              <a:rPr lang="en-US" dirty="0">
                <a:solidFill>
                  <a:schemeClr val="tx1"/>
                </a:solidFill>
              </a:rPr>
              <a:t>, Decision tree, Random forest, Bagging, Boosting, Neural network. Mental health is nowadays a topic which is most frequently discussed when it comes to research but least frequently discussed when it comes to the personal life. </a:t>
            </a:r>
            <a:endParaRPr dirty="0">
              <a:solidFill>
                <a:schemeClr val="tx1"/>
              </a:solidFill>
            </a:endParaRPr>
          </a:p>
        </p:txBody>
      </p:sp>
    </p:spTree>
    <p:extLst>
      <p:ext uri="{BB962C8B-B14F-4D97-AF65-F5344CB8AC3E}">
        <p14:creationId xmlns:p14="http://schemas.microsoft.com/office/powerpoint/2010/main" val="8819444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3" y="150689"/>
            <a:ext cx="8596800" cy="60959"/>
          </a:xfrm>
        </p:spPr>
        <p:txBody>
          <a:bodyPr>
            <a:normAutofit fontScale="90000"/>
          </a:bodyPr>
          <a:lstStyle/>
          <a:p>
            <a:endParaRPr lang="en-IN" dirty="0"/>
          </a:p>
        </p:txBody>
      </p:sp>
      <p:sp>
        <p:nvSpPr>
          <p:cNvPr id="3" name="Text Placeholder 2"/>
          <p:cNvSpPr>
            <a:spLocks noGrp="1"/>
          </p:cNvSpPr>
          <p:nvPr>
            <p:ph type="body" idx="1"/>
          </p:nvPr>
        </p:nvSpPr>
        <p:spPr>
          <a:xfrm>
            <a:off x="677333" y="211647"/>
            <a:ext cx="8596800" cy="5829743"/>
          </a:xfrm>
        </p:spPr>
        <p:txBody>
          <a:bodyPr/>
          <a:lstStyle/>
          <a:p>
            <a:pPr marL="211661" indent="0">
              <a:buNone/>
            </a:pPr>
            <a:endParaRPr lang="en-US" dirty="0" smtClean="0"/>
          </a:p>
          <a:p>
            <a:pPr marL="211661" indent="0">
              <a:buNone/>
            </a:pPr>
            <a:r>
              <a:rPr lang="en-US" dirty="0" smtClean="0"/>
              <a:t>Ln[3]: The </a:t>
            </a:r>
            <a:r>
              <a:rPr lang="en-US" dirty="0"/>
              <a:t>paper by </a:t>
            </a:r>
            <a:r>
              <a:rPr lang="en-IN" dirty="0" err="1"/>
              <a:t>Prof.</a:t>
            </a:r>
            <a:r>
              <a:rPr lang="en-IN" dirty="0"/>
              <a:t> </a:t>
            </a:r>
            <a:r>
              <a:rPr lang="en-IN" dirty="0" err="1"/>
              <a:t>Danilo</a:t>
            </a:r>
            <a:r>
              <a:rPr lang="en-IN" dirty="0"/>
              <a:t> </a:t>
            </a:r>
            <a:r>
              <a:rPr lang="en-IN" dirty="0" err="1"/>
              <a:t>Bzdok</a:t>
            </a:r>
            <a:r>
              <a:rPr lang="en-IN" dirty="0"/>
              <a:t>, M.D., Ph.D. &amp; Prof</a:t>
            </a:r>
            <a:r>
              <a:rPr lang="en-US" dirty="0"/>
              <a:t>. Andreas Meyer-</a:t>
            </a:r>
            <a:r>
              <a:rPr lang="en-US" dirty="0" err="1"/>
              <a:t>Lindenberg</a:t>
            </a:r>
            <a:r>
              <a:rPr lang="en-US" dirty="0"/>
              <a:t>, M.D [3] discussed about the concept of </a:t>
            </a:r>
            <a:r>
              <a:rPr lang="en-IN" dirty="0"/>
              <a:t>Machine learning for precision psychiatry</a:t>
            </a:r>
            <a:r>
              <a:rPr lang="en-US" dirty="0"/>
              <a:t>. </a:t>
            </a:r>
            <a:r>
              <a:rPr lang="en-IN" dirty="0"/>
              <a:t>The nature of mental illness remains a conundrum. </a:t>
            </a:r>
            <a:r>
              <a:rPr lang="en-IN" dirty="0" smtClean="0"/>
              <a:t>Yet</a:t>
            </a:r>
            <a:r>
              <a:rPr lang="en-IN" dirty="0"/>
              <a:t>, psychiatrists and investigators now have an unprecedented opportunity to benefit from complex patterns in brain, </a:t>
            </a:r>
            <a:r>
              <a:rPr lang="en-IN" dirty="0" err="1"/>
              <a:t>behavior</a:t>
            </a:r>
            <a:r>
              <a:rPr lang="en-IN" dirty="0"/>
              <a:t>, and genes using methods from machine learning (e.g., support vector machines, modern neural-network algorithms, cross-validation procedures). </a:t>
            </a:r>
            <a:endParaRPr lang="en-IN" dirty="0" smtClean="0"/>
          </a:p>
          <a:p>
            <a:pPr marL="211661" indent="0">
              <a:buNone/>
            </a:pPr>
            <a:endParaRPr lang="en-IN" dirty="0"/>
          </a:p>
          <a:p>
            <a:pPr marL="211661" indent="0">
              <a:buNone/>
            </a:pPr>
            <a:r>
              <a:rPr lang="en-IN" dirty="0" smtClean="0"/>
              <a:t>Ln[4]: </a:t>
            </a:r>
            <a:r>
              <a:rPr lang="en-US" dirty="0" err="1"/>
              <a:t>Proff</a:t>
            </a:r>
            <a:r>
              <a:rPr lang="en-US" dirty="0"/>
              <a:t>. </a:t>
            </a:r>
            <a:r>
              <a:rPr lang="en-US" dirty="0" err="1"/>
              <a:t>Carola-Bibiane</a:t>
            </a:r>
            <a:r>
              <a:rPr lang="en-US" dirty="0"/>
              <a:t> </a:t>
            </a:r>
            <a:r>
              <a:rPr lang="en-US" dirty="0" err="1"/>
              <a:t>Schonlieb</a:t>
            </a:r>
            <a:r>
              <a:rPr lang="en-US" dirty="0"/>
              <a:t>, </a:t>
            </a:r>
            <a:r>
              <a:rPr lang="en-US" dirty="0" err="1"/>
              <a:t>Proff</a:t>
            </a:r>
            <a:r>
              <a:rPr lang="en-US" dirty="0"/>
              <a:t>. Terry Lyons and </a:t>
            </a:r>
            <a:r>
              <a:rPr lang="en-US" dirty="0" err="1"/>
              <a:t>Proff</a:t>
            </a:r>
            <a:r>
              <a:rPr lang="en-US" dirty="0"/>
              <a:t>. Peter </a:t>
            </a:r>
            <a:r>
              <a:rPr lang="en-US" dirty="0" err="1"/>
              <a:t>Tino</a:t>
            </a:r>
            <a:r>
              <a:rPr lang="en-US" dirty="0"/>
              <a:t> [4] proposed about the Predicting mental health early and precisely has major implications for clinical management and practice, and ultimately life expectancy. This project will use machine learning techniques to produce robust modelling tools that aim to improve the precision of clinical practice in mental health. Machine learning will be used to predict and classify disease risk at an individual level (for dementia, anxiety, depression, and others) and to determine the interactive factors that influence mental health across people’s lifespans (e.g. genetics, cognition, demographics).</a:t>
            </a:r>
            <a:endParaRPr lang="en-IN" dirty="0"/>
          </a:p>
          <a:p>
            <a:pPr marL="211661" indent="0">
              <a:buNone/>
            </a:pPr>
            <a:endParaRPr lang="en-IN" dirty="0"/>
          </a:p>
        </p:txBody>
      </p:sp>
    </p:spTree>
    <p:extLst>
      <p:ext uri="{BB962C8B-B14F-4D97-AF65-F5344CB8AC3E}">
        <p14:creationId xmlns:p14="http://schemas.microsoft.com/office/powerpoint/2010/main" val="31798580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186</TotalTime>
  <Words>2061</Words>
  <Application>Microsoft Office PowerPoint</Application>
  <PresentationFormat>Widescreen</PresentationFormat>
  <Paragraphs>107</Paragraphs>
  <Slides>27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Calibri</vt:lpstr>
      <vt:lpstr>Roboto</vt:lpstr>
      <vt:lpstr>Trebuchet MS</vt:lpstr>
      <vt:lpstr>Wingdings</vt:lpstr>
      <vt:lpstr>Wingdings 3</vt:lpstr>
      <vt:lpstr>Facet</vt:lpstr>
      <vt:lpstr>PowerPoint Presentation</vt:lpstr>
      <vt:lpstr>Contents:</vt:lpstr>
      <vt:lpstr>What is Mental Health </vt:lpstr>
      <vt:lpstr>Mental Health according to WHO</vt:lpstr>
      <vt:lpstr>Why Mental Health??</vt:lpstr>
      <vt:lpstr>Introduction </vt:lpstr>
      <vt:lpstr>Objectives:</vt:lpstr>
      <vt:lpstr>Literature Survey </vt:lpstr>
      <vt:lpstr>PowerPoint Presentation</vt:lpstr>
      <vt:lpstr>PowerPoint Presentation</vt:lpstr>
      <vt:lpstr>Software and Hardware Requirements</vt:lpstr>
      <vt:lpstr>System Development Process</vt:lpstr>
      <vt:lpstr>PowerPoint Presentation</vt:lpstr>
      <vt:lpstr>System Implementation Framework used for Implementation:</vt:lpstr>
      <vt:lpstr>Implementation Module:</vt:lpstr>
      <vt:lpstr>Codes Implementation:</vt:lpstr>
      <vt:lpstr>PowerPoint Presentation</vt:lpstr>
      <vt:lpstr>Results and Analysis</vt:lpstr>
      <vt:lpstr>Screenshots Creation script                      Opening browser window</vt:lpstr>
      <vt:lpstr>Home page 1                              Home page 2</vt:lpstr>
      <vt:lpstr>Contact info                              ChatBot</vt:lpstr>
      <vt:lpstr>Covid-19 Death and Infected Rate in Global </vt:lpstr>
      <vt:lpstr>Infected, Recovered and Death rate in India </vt:lpstr>
      <vt:lpstr>Videos Page                         About us</vt:lpstr>
      <vt:lpstr>Conclusion:</vt:lpstr>
      <vt:lpstr>References</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soujanya ganiga</dc:creator>
  <cp:lastModifiedBy>soujanya ganiga</cp:lastModifiedBy>
  <cp:revision>23</cp:revision>
  <dcterms:created xsi:type="dcterms:W3CDTF">2020-03-31T04:02:09Z</dcterms:created>
  <dcterms:modified xsi:type="dcterms:W3CDTF">2020-08-03T13:50:50Z</dcterms:modified>
</cp:coreProperties>
</file>